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</p:sldMasterIdLst>
  <p:notesMasterIdLst>
    <p:notesMasterId r:id="rId43"/>
  </p:notesMasterIdLst>
  <p:sldIdLst>
    <p:sldId id="259" r:id="rId3"/>
    <p:sldId id="314" r:id="rId4"/>
    <p:sldId id="260" r:id="rId5"/>
    <p:sldId id="285" r:id="rId6"/>
    <p:sldId id="287" r:id="rId7"/>
    <p:sldId id="262" r:id="rId8"/>
    <p:sldId id="264" r:id="rId9"/>
    <p:sldId id="288" r:id="rId10"/>
    <p:sldId id="266" r:id="rId11"/>
    <p:sldId id="267" r:id="rId12"/>
    <p:sldId id="265" r:id="rId13"/>
    <p:sldId id="270" r:id="rId14"/>
    <p:sldId id="271" r:id="rId15"/>
    <p:sldId id="311" r:id="rId16"/>
    <p:sldId id="292" r:id="rId17"/>
    <p:sldId id="291" r:id="rId18"/>
    <p:sldId id="293" r:id="rId19"/>
    <p:sldId id="294" r:id="rId20"/>
    <p:sldId id="303" r:id="rId21"/>
    <p:sldId id="295" r:id="rId22"/>
    <p:sldId id="297" r:id="rId23"/>
    <p:sldId id="298" r:id="rId24"/>
    <p:sldId id="300" r:id="rId25"/>
    <p:sldId id="301" r:id="rId26"/>
    <p:sldId id="312" r:id="rId27"/>
    <p:sldId id="315" r:id="rId28"/>
    <p:sldId id="304" r:id="rId29"/>
    <p:sldId id="272" r:id="rId30"/>
    <p:sldId id="306" r:id="rId31"/>
    <p:sldId id="274" r:id="rId32"/>
    <p:sldId id="275" r:id="rId33"/>
    <p:sldId id="276" r:id="rId34"/>
    <p:sldId id="278" r:id="rId35"/>
    <p:sldId id="279" r:id="rId36"/>
    <p:sldId id="284" r:id="rId37"/>
    <p:sldId id="296" r:id="rId38"/>
    <p:sldId id="307" r:id="rId39"/>
    <p:sldId id="308" r:id="rId40"/>
    <p:sldId id="313" r:id="rId41"/>
    <p:sldId id="309" r:id="rId42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464" y="-45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tdas:Projects:SparkStreaming:streaming_paper:nsdi_2013:experiments:scalability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tdas:Projects:SparkStreaming:streaming_paper:nsdi_2013:experiments:scalability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tdas:Projects:SparkStreaming:streaming_paper:nsdi_2013:experiments:scalability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tdas:Projects:SparkStreaming:streaming_paper:nsdi_2013:experiments:scalability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tdas:Documents:Conviva:Conviva%20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WordCount</a:t>
            </a:r>
          </a:p>
        </c:rich>
      </c:tx>
      <c:layout>
        <c:manualLayout>
          <c:xMode val="edge"/>
          <c:yMode val="edge"/>
          <c:x val="0.395708537612044"/>
          <c:y val="0.065650178972517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5495230190081"/>
          <c:y val="0.0722221826344105"/>
          <c:w val="0.698182025083652"/>
          <c:h val="0.711010168955011"/>
        </c:manualLayout>
      </c:layout>
      <c:scatterChart>
        <c:scatterStyle val="lineMarker"/>
        <c:varyColors val="0"/>
        <c:ser>
          <c:idx val="0"/>
          <c:order val="0"/>
          <c:tx>
            <c:v>1 sec</c:v>
          </c:tx>
          <c:spPr>
            <a:ln w="57150" cmpd="sng">
              <a:solidFill>
                <a:srgbClr val="2C9C89"/>
              </a:solidFill>
            </a:ln>
          </c:spPr>
          <c:marker>
            <c:spPr>
              <a:solidFill>
                <a:srgbClr val="2C9C89"/>
              </a:solidFill>
              <a:ln w="57150" cmpd="sng">
                <a:solidFill>
                  <a:srgbClr val="2C9C89"/>
                </a:solidFill>
              </a:ln>
            </c:spPr>
          </c:marker>
          <c:xVal>
            <c:numRef>
              <c:f>'Better Summary'!$L$22:$O$22</c:f>
              <c:numCache>
                <c:formatCode>General</c:formatCode>
                <c:ptCount val="4"/>
                <c:pt idx="0">
                  <c:v>10.0</c:v>
                </c:pt>
                <c:pt idx="1">
                  <c:v>30.0</c:v>
                </c:pt>
                <c:pt idx="2">
                  <c:v>50.0</c:v>
                </c:pt>
                <c:pt idx="3">
                  <c:v>100.0</c:v>
                </c:pt>
              </c:numCache>
            </c:numRef>
          </c:xVal>
          <c:yVal>
            <c:numRef>
              <c:f>'Better Summary'!$L$23:$O$23</c:f>
              <c:numCache>
                <c:formatCode>General</c:formatCode>
                <c:ptCount val="4"/>
                <c:pt idx="0">
                  <c:v>0.27</c:v>
                </c:pt>
                <c:pt idx="1">
                  <c:v>0.78</c:v>
                </c:pt>
                <c:pt idx="2">
                  <c:v>1.15</c:v>
                </c:pt>
                <c:pt idx="3">
                  <c:v>2.3</c:v>
                </c:pt>
              </c:numCache>
            </c:numRef>
          </c:yVal>
          <c:smooth val="0"/>
        </c:ser>
        <c:ser>
          <c:idx val="1"/>
          <c:order val="1"/>
          <c:tx>
            <c:v>2 sec</c:v>
          </c:tx>
          <c:spPr>
            <a:ln w="57150" cmpd="sng">
              <a:solidFill>
                <a:srgbClr val="1D86CD"/>
              </a:solidFill>
            </a:ln>
          </c:spPr>
          <c:marker>
            <c:spPr>
              <a:solidFill>
                <a:srgbClr val="1D86CD"/>
              </a:solidFill>
              <a:ln w="57150" cmpd="sng">
                <a:solidFill>
                  <a:srgbClr val="1D86CD"/>
                </a:solidFill>
              </a:ln>
            </c:spPr>
          </c:marker>
          <c:xVal>
            <c:numRef>
              <c:f>'Better Summary'!$L$22:$O$22</c:f>
              <c:numCache>
                <c:formatCode>General</c:formatCode>
                <c:ptCount val="4"/>
                <c:pt idx="0">
                  <c:v>10.0</c:v>
                </c:pt>
                <c:pt idx="1">
                  <c:v>30.0</c:v>
                </c:pt>
                <c:pt idx="2">
                  <c:v>50.0</c:v>
                </c:pt>
                <c:pt idx="3">
                  <c:v>100.0</c:v>
                </c:pt>
              </c:numCache>
            </c:numRef>
          </c:xVal>
          <c:yVal>
            <c:numRef>
              <c:f>'Better Summary'!$L$24:$O$24</c:f>
              <c:numCache>
                <c:formatCode>General</c:formatCode>
                <c:ptCount val="4"/>
                <c:pt idx="0">
                  <c:v>0.33</c:v>
                </c:pt>
                <c:pt idx="1">
                  <c:v>0.96</c:v>
                </c:pt>
                <c:pt idx="2">
                  <c:v>1.5</c:v>
                </c:pt>
                <c:pt idx="3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425912"/>
        <c:axId val="429433112"/>
      </c:scatterChart>
      <c:valAx>
        <c:axId val="429425912"/>
        <c:scaling>
          <c:orientation val="minMax"/>
          <c:max val="1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Nodes in Cluster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9433112"/>
        <c:crosses val="autoZero"/>
        <c:crossBetween val="midCat"/>
        <c:majorUnit val="50.0"/>
      </c:valAx>
      <c:valAx>
        <c:axId val="429433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Cluster Throughput (GB/s)</a:t>
                </a:r>
              </a:p>
            </c:rich>
          </c:tx>
          <c:layout>
            <c:manualLayout>
              <c:xMode val="edge"/>
              <c:yMode val="edge"/>
              <c:x val="0.00718961573410758"/>
              <c:y val="0.0805819718813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29425912"/>
        <c:crosses val="autoZero"/>
        <c:crossBetween val="midCat"/>
        <c:majorUnit val="0.5"/>
      </c:valAx>
    </c:plotArea>
    <c:legend>
      <c:legendPos val="b"/>
      <c:layout>
        <c:manualLayout>
          <c:xMode val="edge"/>
          <c:yMode val="edge"/>
          <c:x val="0.722537736008792"/>
          <c:y val="0.586396676207266"/>
          <c:w val="0.177622895503446"/>
          <c:h val="0.19599280293583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>
      <a:solidFill>
        <a:srgbClr val="7F7F7F"/>
      </a:solidFill>
    </a:ln>
  </c:spPr>
  <c:txPr>
    <a:bodyPr/>
    <a:lstStyle/>
    <a:p>
      <a:pPr>
        <a:defRPr sz="3600">
          <a:latin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Grep</a:t>
            </a:r>
          </a:p>
        </c:rich>
      </c:tx>
      <c:layout>
        <c:manualLayout>
          <c:xMode val="edge"/>
          <c:yMode val="edge"/>
          <c:x val="0.398833128241811"/>
          <c:y val="0.077592004262896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0564409448819"/>
          <c:y val="0.0749278838997378"/>
          <c:w val="0.74642467191601"/>
          <c:h val="0.71110877543022"/>
        </c:manualLayout>
      </c:layout>
      <c:scatterChart>
        <c:scatterStyle val="lineMarker"/>
        <c:varyColors val="0"/>
        <c:ser>
          <c:idx val="0"/>
          <c:order val="0"/>
          <c:tx>
            <c:v>1 sec</c:v>
          </c:tx>
          <c:spPr>
            <a:ln w="57150" cmpd="sng">
              <a:solidFill>
                <a:srgbClr val="2C9C89"/>
              </a:solidFill>
            </a:ln>
          </c:spPr>
          <c:marker>
            <c:spPr>
              <a:solidFill>
                <a:srgbClr val="2C9C89"/>
              </a:solidFill>
              <a:ln w="57150" cmpd="sng">
                <a:solidFill>
                  <a:srgbClr val="2C9C89"/>
                </a:solidFill>
              </a:ln>
            </c:spPr>
          </c:marker>
          <c:xVal>
            <c:numRef>
              <c:f>'Better Summary'!$L$19:$O$19</c:f>
              <c:numCache>
                <c:formatCode>General</c:formatCode>
                <c:ptCount val="4"/>
                <c:pt idx="0">
                  <c:v>10.0</c:v>
                </c:pt>
                <c:pt idx="1">
                  <c:v>30.0</c:v>
                </c:pt>
                <c:pt idx="2">
                  <c:v>50.0</c:v>
                </c:pt>
                <c:pt idx="3">
                  <c:v>100.0</c:v>
                </c:pt>
              </c:numCache>
            </c:numRef>
          </c:xVal>
          <c:yVal>
            <c:numRef>
              <c:f>'Better Summary'!$L$20:$O$20</c:f>
              <c:numCache>
                <c:formatCode>General</c:formatCode>
                <c:ptCount val="4"/>
                <c:pt idx="0">
                  <c:v>0.65</c:v>
                </c:pt>
                <c:pt idx="1">
                  <c:v>1.89</c:v>
                </c:pt>
                <c:pt idx="2">
                  <c:v>3.05</c:v>
                </c:pt>
                <c:pt idx="3">
                  <c:v>6.0</c:v>
                </c:pt>
              </c:numCache>
            </c:numRef>
          </c:yVal>
          <c:smooth val="0"/>
        </c:ser>
        <c:ser>
          <c:idx val="1"/>
          <c:order val="1"/>
          <c:tx>
            <c:v>2 sec</c:v>
          </c:tx>
          <c:spPr>
            <a:ln w="57150" cmpd="sng">
              <a:solidFill>
                <a:srgbClr val="1D86CD"/>
              </a:solidFill>
            </a:ln>
          </c:spPr>
          <c:marker>
            <c:spPr>
              <a:solidFill>
                <a:srgbClr val="1D86CD"/>
              </a:solidFill>
              <a:ln w="57150" cmpd="sng">
                <a:solidFill>
                  <a:srgbClr val="1D86CD"/>
                </a:solidFill>
              </a:ln>
            </c:spPr>
          </c:marker>
          <c:xVal>
            <c:numRef>
              <c:f>'Better Summary'!$L$19:$O$19</c:f>
              <c:numCache>
                <c:formatCode>General</c:formatCode>
                <c:ptCount val="4"/>
                <c:pt idx="0">
                  <c:v>10.0</c:v>
                </c:pt>
                <c:pt idx="1">
                  <c:v>30.0</c:v>
                </c:pt>
                <c:pt idx="2">
                  <c:v>50.0</c:v>
                </c:pt>
                <c:pt idx="3">
                  <c:v>100.0</c:v>
                </c:pt>
              </c:numCache>
            </c:numRef>
          </c:xVal>
          <c:yVal>
            <c:numRef>
              <c:f>'Better Summary'!$L$21:$O$21</c:f>
              <c:numCache>
                <c:formatCode>General</c:formatCode>
                <c:ptCount val="4"/>
                <c:pt idx="0">
                  <c:v>0.68</c:v>
                </c:pt>
                <c:pt idx="1">
                  <c:v>2.04</c:v>
                </c:pt>
                <c:pt idx="2">
                  <c:v>3.3</c:v>
                </c:pt>
                <c:pt idx="3">
                  <c:v>6.6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516728"/>
        <c:axId val="429523928"/>
      </c:scatterChart>
      <c:valAx>
        <c:axId val="429516728"/>
        <c:scaling>
          <c:orientation val="minMax"/>
          <c:max val="1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Nodes in Cluster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9523928"/>
        <c:crosses val="autoZero"/>
        <c:crossBetween val="midCat"/>
      </c:valAx>
      <c:valAx>
        <c:axId val="429523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Cluster Thhroughput (GB/s)</a:t>
                </a:r>
              </a:p>
            </c:rich>
          </c:tx>
          <c:layout>
            <c:manualLayout>
              <c:xMode val="edge"/>
              <c:yMode val="edge"/>
              <c:x val="0.0"/>
              <c:y val="0.07851018556675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29516728"/>
        <c:crosses val="autoZero"/>
        <c:crossBetween val="midCat"/>
        <c:majorUnit val="1.0"/>
      </c:valAx>
    </c:plotArea>
    <c:legend>
      <c:legendPos val="b"/>
      <c:layout>
        <c:manualLayout>
          <c:xMode val="edge"/>
          <c:yMode val="edge"/>
          <c:x val="0.751638262116579"/>
          <c:y val="0.576924197478917"/>
          <c:w val="0.15209472535232"/>
          <c:h val="0.205096020237289"/>
        </c:manualLayout>
      </c:layout>
      <c:overlay val="0"/>
    </c:legend>
    <c:plotVisOnly val="1"/>
    <c:dispBlanksAs val="gap"/>
    <c:showDLblsOverMax val="0"/>
  </c:chart>
  <c:spPr>
    <a:ln>
      <a:solidFill>
        <a:srgbClr val="FFFFFF">
          <a:lumMod val="50000"/>
        </a:srgbClr>
      </a:solidFill>
    </a:ln>
  </c:spPr>
  <c:txPr>
    <a:bodyPr/>
    <a:lstStyle/>
    <a:p>
      <a:pPr>
        <a:defRPr sz="3600">
          <a:latin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WordCount</a:t>
            </a:r>
          </a:p>
        </c:rich>
      </c:tx>
      <c:layout>
        <c:manualLayout>
          <c:xMode val="edge"/>
          <c:yMode val="edge"/>
          <c:x val="0.312130772504788"/>
          <c:y val="0.01117318435754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2217474273588"/>
          <c:y val="0.159442220560419"/>
          <c:w val="0.538085580211564"/>
          <c:h val="0.560158877783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'Better Summary'!$Z$23</c:f>
              <c:strCache>
                <c:ptCount val="1"/>
                <c:pt idx="0">
                  <c:v>Spark</c:v>
                </c:pt>
              </c:strCache>
            </c:strRef>
          </c:tx>
          <c:spPr>
            <a:solidFill>
              <a:srgbClr val="55992B"/>
            </a:solidFill>
          </c:spPr>
          <c:invertIfNegative val="0"/>
          <c:cat>
            <c:numRef>
              <c:f>'Better Summary'!$AA$16:$AB$16</c:f>
              <c:numCache>
                <c:formatCode>General</c:formatCode>
                <c:ptCount val="2"/>
                <c:pt idx="0">
                  <c:v>100.0</c:v>
                </c:pt>
                <c:pt idx="1">
                  <c:v>1000.0</c:v>
                </c:pt>
              </c:numCache>
            </c:numRef>
          </c:cat>
          <c:val>
            <c:numRef>
              <c:f>'Better Summary'!$AA$23:$AB$23</c:f>
              <c:numCache>
                <c:formatCode>General</c:formatCode>
                <c:ptCount val="2"/>
                <c:pt idx="0">
                  <c:v>26.6</c:v>
                </c:pt>
                <c:pt idx="1">
                  <c:v>26.6</c:v>
                </c:pt>
              </c:numCache>
            </c:numRef>
          </c:val>
        </c:ser>
        <c:ser>
          <c:idx val="1"/>
          <c:order val="1"/>
          <c:tx>
            <c:strRef>
              <c:f>'Better Summary'!$Z$24</c:f>
              <c:strCache>
                <c:ptCount val="1"/>
                <c:pt idx="0">
                  <c:v>Storm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'Better Summary'!$AA$16:$AB$16</c:f>
              <c:numCache>
                <c:formatCode>General</c:formatCode>
                <c:ptCount val="2"/>
                <c:pt idx="0">
                  <c:v>100.0</c:v>
                </c:pt>
                <c:pt idx="1">
                  <c:v>1000.0</c:v>
                </c:pt>
              </c:numCache>
            </c:numRef>
          </c:cat>
          <c:val>
            <c:numRef>
              <c:f>'Better Summary'!$AA$24:$AB$24</c:f>
              <c:numCache>
                <c:formatCode>General</c:formatCode>
                <c:ptCount val="2"/>
                <c:pt idx="0">
                  <c:v>6.0</c:v>
                </c:pt>
                <c:pt idx="1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575336"/>
        <c:axId val="429580840"/>
      </c:barChart>
      <c:catAx>
        <c:axId val="429575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Record Size (bytes)</a:t>
                </a:r>
              </a:p>
            </c:rich>
          </c:tx>
          <c:layout>
            <c:manualLayout>
              <c:xMode val="edge"/>
              <c:yMode val="edge"/>
              <c:x val="0.340775371828521"/>
              <c:y val="0.8823990510795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29580840"/>
        <c:crosses val="autoZero"/>
        <c:auto val="1"/>
        <c:lblAlgn val="ctr"/>
        <c:lblOffset val="100"/>
        <c:noMultiLvlLbl val="0"/>
      </c:catAx>
      <c:valAx>
        <c:axId val="429580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per node (MB/s)</a:t>
                </a:r>
              </a:p>
            </c:rich>
          </c:tx>
          <c:layout>
            <c:manualLayout>
              <c:xMode val="edge"/>
              <c:yMode val="edge"/>
              <c:x val="0.0153429585128133"/>
              <c:y val="0.0574667473295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29575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18126640419947"/>
          <c:y val="0.180284546798622"/>
          <c:w val="0.15998558418834"/>
          <c:h val="0.493901305886731"/>
        </c:manualLayout>
      </c:layout>
      <c:overlay val="0"/>
    </c:legend>
    <c:plotVisOnly val="1"/>
    <c:dispBlanksAs val="gap"/>
    <c:showDLblsOverMax val="0"/>
  </c:chart>
  <c:spPr>
    <a:ln>
      <a:solidFill>
        <a:srgbClr val="7F7F7F"/>
      </a:solidFill>
    </a:ln>
  </c:spPr>
  <c:txPr>
    <a:bodyPr/>
    <a:lstStyle/>
    <a:p>
      <a:pPr>
        <a:defRPr sz="3200">
          <a:latin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Grep</a:t>
            </a:r>
          </a:p>
        </c:rich>
      </c:tx>
      <c:layout>
        <c:manualLayout>
          <c:xMode val="edge"/>
          <c:yMode val="edge"/>
          <c:x val="0.359428069802085"/>
          <c:y val="0.01117318435754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2217474273588"/>
          <c:y val="0.159442220560419"/>
          <c:w val="0.560812852938837"/>
          <c:h val="0.52993911621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'Better Summary'!$Z$17</c:f>
              <c:strCache>
                <c:ptCount val="1"/>
                <c:pt idx="0">
                  <c:v>Spark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'Better Summary'!$AA$16:$AB$16</c:f>
              <c:numCache>
                <c:formatCode>General</c:formatCode>
                <c:ptCount val="2"/>
                <c:pt idx="0">
                  <c:v>100.0</c:v>
                </c:pt>
                <c:pt idx="1">
                  <c:v>1000.0</c:v>
                </c:pt>
              </c:numCache>
            </c:numRef>
          </c:cat>
          <c:val>
            <c:numRef>
              <c:f>'Better Summary'!$AA$17:$AB$17</c:f>
              <c:numCache>
                <c:formatCode>General</c:formatCode>
                <c:ptCount val="2"/>
                <c:pt idx="0">
                  <c:v>64.5</c:v>
                </c:pt>
                <c:pt idx="1">
                  <c:v>64.5</c:v>
                </c:pt>
              </c:numCache>
            </c:numRef>
          </c:val>
        </c:ser>
        <c:ser>
          <c:idx val="1"/>
          <c:order val="1"/>
          <c:tx>
            <c:strRef>
              <c:f>'Better Summary'!$Z$18</c:f>
              <c:strCache>
                <c:ptCount val="1"/>
                <c:pt idx="0">
                  <c:v>Storm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'Better Summary'!$AA$16:$AB$16</c:f>
              <c:numCache>
                <c:formatCode>General</c:formatCode>
                <c:ptCount val="2"/>
                <c:pt idx="0">
                  <c:v>100.0</c:v>
                </c:pt>
                <c:pt idx="1">
                  <c:v>1000.0</c:v>
                </c:pt>
              </c:numCache>
            </c:numRef>
          </c:cat>
          <c:val>
            <c:numRef>
              <c:f>'Better Summary'!$AA$18:$AB$18</c:f>
              <c:numCache>
                <c:formatCode>General</c:formatCode>
                <c:ptCount val="2"/>
                <c:pt idx="0">
                  <c:v>11.0</c:v>
                </c:pt>
                <c:pt idx="1">
                  <c:v>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628552"/>
        <c:axId val="429634056"/>
      </c:barChart>
      <c:catAx>
        <c:axId val="429628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Record Size (bytes)</a:t>
                </a:r>
              </a:p>
            </c:rich>
          </c:tx>
          <c:layout>
            <c:manualLayout>
              <c:xMode val="edge"/>
              <c:yMode val="edge"/>
              <c:x val="0.348351129404279"/>
              <c:y val="0.8685045824190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29634056"/>
        <c:crosses val="autoZero"/>
        <c:auto val="1"/>
        <c:lblAlgn val="ctr"/>
        <c:lblOffset val="100"/>
        <c:noMultiLvlLbl val="0"/>
      </c:catAx>
      <c:valAx>
        <c:axId val="429634056"/>
        <c:scaling>
          <c:orientation val="minMax"/>
          <c:max val="12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per node (MB/s)</a:t>
                </a:r>
              </a:p>
            </c:rich>
          </c:tx>
          <c:layout>
            <c:manualLayout>
              <c:xMode val="edge"/>
              <c:yMode val="edge"/>
              <c:x val="0.00649318597611947"/>
              <c:y val="0.06814280413901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29628552"/>
        <c:crosses val="autoZero"/>
        <c:crossBetween val="between"/>
        <c:majorUnit val="40.0"/>
      </c:valAx>
    </c:plotArea>
    <c:legend>
      <c:legendPos val="b"/>
      <c:layout>
        <c:manualLayout>
          <c:xMode val="edge"/>
          <c:yMode val="edge"/>
          <c:x val="0.816864014157321"/>
          <c:y val="0.18174196463147"/>
          <c:w val="0.167561341764098"/>
          <c:h val="0.558695193838475"/>
        </c:manualLayout>
      </c:layout>
      <c:overlay val="0"/>
    </c:legend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3200">
          <a:latin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420773559593"/>
          <c:y val="0.0601851851851852"/>
          <c:w val="0.751037432128988"/>
          <c:h val="0.751562584849308"/>
        </c:manualLayout>
      </c:layout>
      <c:scatterChart>
        <c:scatterStyle val="lineMarker"/>
        <c:varyColors val="0"/>
        <c:ser>
          <c:idx val="1"/>
          <c:order val="0"/>
          <c:tx>
            <c:strRef>
              <c:f>'Conviva App Scalability Results'!$B$12:$C$12</c:f>
              <c:strCache>
                <c:ptCount val="1"/>
                <c:pt idx="0">
                  <c:v>2 seconds batches</c:v>
                </c:pt>
              </c:strCache>
            </c:strRef>
          </c:tx>
          <c:spPr>
            <a:ln w="57150" cmpd="sng"/>
          </c:spPr>
          <c:marker>
            <c:spPr>
              <a:ln w="57150" cmpd="sng"/>
            </c:spPr>
          </c:marker>
          <c:xVal>
            <c:numRef>
              <c:f>'Conviva App Scalability Results'!$B$14:$B$17</c:f>
              <c:numCache>
                <c:formatCode>General</c:formatCode>
                <c:ptCount val="4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64.0</c:v>
                </c:pt>
              </c:numCache>
            </c:numRef>
          </c:xVal>
          <c:yVal>
            <c:numRef>
              <c:f>'Conviva App Scalability Results'!$E$14:$E$17</c:f>
              <c:numCache>
                <c:formatCode>General</c:formatCode>
                <c:ptCount val="4"/>
                <c:pt idx="0">
                  <c:v>624000.0</c:v>
                </c:pt>
                <c:pt idx="1">
                  <c:v>1.32E6</c:v>
                </c:pt>
                <c:pt idx="2">
                  <c:v>2.16E6</c:v>
                </c:pt>
                <c:pt idx="3">
                  <c:v>3.84E6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681912"/>
        <c:axId val="428599512"/>
      </c:scatterChart>
      <c:valAx>
        <c:axId val="426681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Nodes in Cluster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8599512"/>
        <c:crosses val="autoZero"/>
        <c:crossBetween val="midCat"/>
      </c:valAx>
      <c:valAx>
        <c:axId val="428599512"/>
        <c:scaling>
          <c:orientation val="minMax"/>
          <c:max val="4.0E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Active sessions (millions)</a:t>
                </a:r>
              </a:p>
            </c:rich>
          </c:tx>
          <c:layout>
            <c:manualLayout>
              <c:xMode val="edge"/>
              <c:yMode val="edge"/>
              <c:x val="0.00401055637276109"/>
              <c:y val="0.06305864784143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26681912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spPr>
    <a:ln>
      <a:solidFill>
        <a:srgbClr val="7F7F7F"/>
      </a:solidFill>
    </a:ln>
  </c:spPr>
  <c:txPr>
    <a:bodyPr/>
    <a:lstStyle/>
    <a:p>
      <a:pPr>
        <a:defRPr sz="3600">
          <a:latin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69240662463"/>
          <c:y val="0.0676017060367454"/>
          <c:w val="0.737651547861653"/>
          <c:h val="0.73203346456692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'[mobile-millennium.xlsx]Sheet1'!$C$18</c:f>
              <c:strCache>
                <c:ptCount val="1"/>
                <c:pt idx="0">
                  <c:v>GPS observations/second</c:v>
                </c:pt>
              </c:strCache>
            </c:strRef>
          </c:tx>
          <c:spPr>
            <a:ln w="5715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ymbol val="square"/>
            <c:size val="9"/>
            <c:spPr>
              <a:solidFill>
                <a:schemeClr val="accent1"/>
              </a:solidFill>
              <a:ln w="5715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xVal>
            <c:numRef>
              <c:f>'[mobile-millennium.xlsx]Sheet1'!$B$19:$B$23</c:f>
              <c:numCache>
                <c:formatCode>General</c:formatCode>
                <c:ptCount val="5"/>
                <c:pt idx="0">
                  <c:v>5.0</c:v>
                </c:pt>
                <c:pt idx="1">
                  <c:v>10.0</c:v>
                </c:pt>
                <c:pt idx="2">
                  <c:v>20.0</c:v>
                </c:pt>
                <c:pt idx="3">
                  <c:v>40.0</c:v>
                </c:pt>
                <c:pt idx="4">
                  <c:v>80.0</c:v>
                </c:pt>
              </c:numCache>
            </c:numRef>
          </c:xVal>
          <c:yVal>
            <c:numRef>
              <c:f>'[mobile-millennium.xlsx]Sheet1'!$C$19:$C$23</c:f>
              <c:numCache>
                <c:formatCode>General</c:formatCode>
                <c:ptCount val="5"/>
                <c:pt idx="0">
                  <c:v>107.2</c:v>
                </c:pt>
                <c:pt idx="1">
                  <c:v>214.4</c:v>
                </c:pt>
                <c:pt idx="2">
                  <c:v>428.8</c:v>
                </c:pt>
                <c:pt idx="3">
                  <c:v>857.6</c:v>
                </c:pt>
                <c:pt idx="4">
                  <c:v>1715.2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718808"/>
        <c:axId val="429726088"/>
      </c:scatterChart>
      <c:valAx>
        <c:axId val="429718808"/>
        <c:scaling>
          <c:orientation val="minMax"/>
          <c:max val="8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Nodes in Cluster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9726088"/>
        <c:crosses val="autoZero"/>
        <c:crossBetween val="midCat"/>
        <c:majorUnit val="20.0"/>
      </c:valAx>
      <c:valAx>
        <c:axId val="429726088"/>
        <c:scaling>
          <c:orientation val="minMax"/>
          <c:max val="2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GPS observations per second</a:t>
                </a:r>
              </a:p>
            </c:rich>
          </c:tx>
          <c:layout>
            <c:manualLayout>
              <c:xMode val="edge"/>
              <c:yMode val="edge"/>
              <c:x val="0.0042270958567204"/>
              <c:y val="0.05359343804456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29718808"/>
        <c:crosses val="autoZero"/>
        <c:crossBetween val="midCat"/>
        <c:majorUnit val="400.0"/>
      </c:valAx>
    </c:plotArea>
    <c:plotVisOnly val="1"/>
    <c:dispBlanksAs val="gap"/>
    <c:showDLblsOverMax val="0"/>
  </c:chart>
  <c:spPr>
    <a:ln>
      <a:solidFill>
        <a:srgbClr val="7F7F7F"/>
      </a:solidFill>
    </a:ln>
  </c:spPr>
  <c:txPr>
    <a:bodyPr/>
    <a:lstStyle/>
    <a:p>
      <a:pPr>
        <a:defRPr sz="32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C6032-501D-234B-B610-FA924BA4D46C}" type="doc">
      <dgm:prSet loTypeId="urn:microsoft.com/office/officeart/2005/8/layout/cycle1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3C23472-EB8F-0543-8F0E-8A87096826AF}">
      <dgm:prSet phldrT="[Text]" custT="1"/>
      <dgm:spPr/>
      <dgm:t>
        <a:bodyPr anchor="t"/>
        <a:lstStyle/>
        <a:p>
          <a:r>
            <a:rPr lang="en-US" sz="4000" b="1" dirty="0" smtClean="0"/>
            <a:t>Ad-hoc Queries</a:t>
          </a:r>
          <a:endParaRPr lang="en-US" sz="4000" b="1" dirty="0"/>
        </a:p>
      </dgm:t>
    </dgm:pt>
    <dgm:pt modelId="{7A67E51F-5386-544E-8403-6C6C6430E773}" type="parTrans" cxnId="{BB8014DD-AF08-A44F-98C3-948C9128DB51}">
      <dgm:prSet/>
      <dgm:spPr/>
      <dgm:t>
        <a:bodyPr/>
        <a:lstStyle/>
        <a:p>
          <a:endParaRPr lang="en-US" sz="2400" b="1"/>
        </a:p>
      </dgm:t>
    </dgm:pt>
    <dgm:pt modelId="{69CF102A-7097-CE4B-AB79-782A24597856}" type="sibTrans" cxnId="{BB8014DD-AF08-A44F-98C3-948C9128DB51}">
      <dgm:prSet/>
      <dgm:spPr/>
      <dgm:t>
        <a:bodyPr/>
        <a:lstStyle/>
        <a:p>
          <a:endParaRPr lang="en-US" sz="2400" b="1"/>
        </a:p>
      </dgm:t>
    </dgm:pt>
    <dgm:pt modelId="{49CE2307-5E9D-5E45-9C78-6492BFFFDA43}">
      <dgm:prSet phldrT="[Text]" custT="1"/>
      <dgm:spPr/>
      <dgm:t>
        <a:bodyPr/>
        <a:lstStyle/>
        <a:p>
          <a:r>
            <a:rPr lang="en-US" sz="4000" b="1" dirty="0" smtClean="0"/>
            <a:t>Batch Processing</a:t>
          </a:r>
          <a:endParaRPr lang="en-US" sz="4000" b="1" dirty="0"/>
        </a:p>
      </dgm:t>
    </dgm:pt>
    <dgm:pt modelId="{98450B31-21D8-A641-BCD1-2692F5AC9A15}" type="parTrans" cxnId="{64886A3F-BF46-B849-973B-63447841BEB2}">
      <dgm:prSet/>
      <dgm:spPr/>
      <dgm:t>
        <a:bodyPr/>
        <a:lstStyle/>
        <a:p>
          <a:endParaRPr lang="en-US" sz="2400" b="1"/>
        </a:p>
      </dgm:t>
    </dgm:pt>
    <dgm:pt modelId="{B344FCB3-2A71-0245-B8EC-DF6E848210E0}" type="sibTrans" cxnId="{64886A3F-BF46-B849-973B-63447841BEB2}">
      <dgm:prSet/>
      <dgm:spPr/>
      <dgm:t>
        <a:bodyPr/>
        <a:lstStyle/>
        <a:p>
          <a:endParaRPr lang="en-US" sz="2400" b="1"/>
        </a:p>
      </dgm:t>
    </dgm:pt>
    <dgm:pt modelId="{9C6AC948-29A8-C24F-9E32-B8ED87607EDB}">
      <dgm:prSet phldrT="[Text]" custT="1"/>
      <dgm:spPr/>
      <dgm:t>
        <a:bodyPr/>
        <a:lstStyle/>
        <a:p>
          <a:r>
            <a:rPr lang="en-US" sz="4000" b="1" dirty="0" smtClean="0"/>
            <a:t>Stream Processing</a:t>
          </a:r>
          <a:endParaRPr lang="en-US" sz="4000" b="1" dirty="0"/>
        </a:p>
      </dgm:t>
    </dgm:pt>
    <dgm:pt modelId="{AECDA361-36C4-2644-99DE-BCF1B67ADB62}" type="sibTrans" cxnId="{5B38A6D6-4FB1-A842-B6B1-23E3A59847C2}">
      <dgm:prSet/>
      <dgm:spPr/>
      <dgm:t>
        <a:bodyPr/>
        <a:lstStyle/>
        <a:p>
          <a:endParaRPr lang="en-US" sz="4000" b="1">
            <a:latin typeface="+mj-lt"/>
          </a:endParaRPr>
        </a:p>
      </dgm:t>
    </dgm:pt>
    <dgm:pt modelId="{B2F988DF-CF57-6B4A-93F7-8DB87050D277}" type="parTrans" cxnId="{5B38A6D6-4FB1-A842-B6B1-23E3A59847C2}">
      <dgm:prSet/>
      <dgm:spPr/>
      <dgm:t>
        <a:bodyPr/>
        <a:lstStyle/>
        <a:p>
          <a:endParaRPr lang="en-US" sz="2400" b="1"/>
        </a:p>
      </dgm:t>
    </dgm:pt>
    <dgm:pt modelId="{D50E563E-54A0-C243-96DB-9BAC1F843B4B}" type="pres">
      <dgm:prSet presAssocID="{290C6032-501D-234B-B610-FA924BA4D4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7C04C4-DDF4-B04E-997F-66F0DCC1FBDF}" type="pres">
      <dgm:prSet presAssocID="{63C23472-EB8F-0543-8F0E-8A87096826AF}" presName="dummy" presStyleCnt="0"/>
      <dgm:spPr/>
    </dgm:pt>
    <dgm:pt modelId="{93B1CE0B-7463-C24E-8793-07598C351394}" type="pres">
      <dgm:prSet presAssocID="{63C23472-EB8F-0543-8F0E-8A87096826AF}" presName="node" presStyleLbl="revTx" presStyleIdx="0" presStyleCnt="3" custScaleX="88281" custScaleY="44207" custRadScaleRad="104177" custRadScaleInc="-1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F0B38-25DE-5946-8DDD-42824F228D63}" type="pres">
      <dgm:prSet presAssocID="{69CF102A-7097-CE4B-AB79-782A24597856}" presName="sibTrans" presStyleLbl="node1" presStyleIdx="0" presStyleCnt="3" custAng="21408752"/>
      <dgm:spPr/>
      <dgm:t>
        <a:bodyPr/>
        <a:lstStyle/>
        <a:p>
          <a:endParaRPr lang="en-US"/>
        </a:p>
      </dgm:t>
    </dgm:pt>
    <dgm:pt modelId="{7BD22D33-9926-374D-AADD-ECBFAA7B4FD7}" type="pres">
      <dgm:prSet presAssocID="{49CE2307-5E9D-5E45-9C78-6492BFFFDA43}" presName="dummy" presStyleCnt="0"/>
      <dgm:spPr/>
    </dgm:pt>
    <dgm:pt modelId="{C9AFCB8D-1E34-6C4D-A1AD-79CC4832F817}" type="pres">
      <dgm:prSet presAssocID="{49CE2307-5E9D-5E45-9C78-6492BFFFDA43}" presName="node" presStyleLbl="revTx" presStyleIdx="1" presStyleCnt="3" custScaleX="81540" custScaleY="64126" custRadScaleRad="106084" custRadScaleInc="10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56860-C77D-4E46-BBDF-C0A8ACA430B5}" type="pres">
      <dgm:prSet presAssocID="{B344FCB3-2A71-0245-B8EC-DF6E848210E0}" presName="sibTrans" presStyleLbl="node1" presStyleIdx="1" presStyleCnt="3" custAng="0" custLinFactNeighborX="-3654" custLinFactNeighborY="783"/>
      <dgm:spPr/>
      <dgm:t>
        <a:bodyPr/>
        <a:lstStyle/>
        <a:p>
          <a:endParaRPr lang="en-US"/>
        </a:p>
      </dgm:t>
    </dgm:pt>
    <dgm:pt modelId="{374E6ED8-1BF0-5942-B6C8-96CF4EC5BD15}" type="pres">
      <dgm:prSet presAssocID="{9C6AC948-29A8-C24F-9E32-B8ED87607EDB}" presName="dummy" presStyleCnt="0"/>
      <dgm:spPr/>
    </dgm:pt>
    <dgm:pt modelId="{03EBA2BF-C3A9-1440-B8EC-BD1B5C090D91}" type="pres">
      <dgm:prSet presAssocID="{9C6AC948-29A8-C24F-9E32-B8ED87607EDB}" presName="node" presStyleLbl="revTx" presStyleIdx="2" presStyleCnt="3" custScaleX="94123" custScaleY="43265" custRadScaleRad="114362" custRadScaleInc="4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1E89F-1297-CC46-87B7-D429445F3FE7}" type="pres">
      <dgm:prSet presAssocID="{AECDA361-36C4-2644-99DE-BCF1B67ADB62}" presName="sibTrans" presStyleLbl="node1" presStyleIdx="2" presStyleCnt="3" custAng="0" custScaleX="109263" custLinFactNeighborX="-885" custLinFactNeighborY="-2342"/>
      <dgm:spPr/>
      <dgm:t>
        <a:bodyPr/>
        <a:lstStyle/>
        <a:p>
          <a:endParaRPr lang="en-US"/>
        </a:p>
      </dgm:t>
    </dgm:pt>
  </dgm:ptLst>
  <dgm:cxnLst>
    <dgm:cxn modelId="{64886A3F-BF46-B849-973B-63447841BEB2}" srcId="{290C6032-501D-234B-B610-FA924BA4D46C}" destId="{49CE2307-5E9D-5E45-9C78-6492BFFFDA43}" srcOrd="1" destOrd="0" parTransId="{98450B31-21D8-A641-BCD1-2692F5AC9A15}" sibTransId="{B344FCB3-2A71-0245-B8EC-DF6E848210E0}"/>
    <dgm:cxn modelId="{83EE8050-BEE3-5E42-B5D9-DA2CC4BB38C4}" type="presOf" srcId="{AECDA361-36C4-2644-99DE-BCF1B67ADB62}" destId="{1A91E89F-1297-CC46-87B7-D429445F3FE7}" srcOrd="0" destOrd="0" presId="urn:microsoft.com/office/officeart/2005/8/layout/cycle1"/>
    <dgm:cxn modelId="{7095FC57-4675-0648-BC6F-9ADABBC6A5CA}" type="presOf" srcId="{63C23472-EB8F-0543-8F0E-8A87096826AF}" destId="{93B1CE0B-7463-C24E-8793-07598C351394}" srcOrd="0" destOrd="0" presId="urn:microsoft.com/office/officeart/2005/8/layout/cycle1"/>
    <dgm:cxn modelId="{463A90E8-B5B5-7F48-B642-FE3CE0BE4BEB}" type="presOf" srcId="{9C6AC948-29A8-C24F-9E32-B8ED87607EDB}" destId="{03EBA2BF-C3A9-1440-B8EC-BD1B5C090D91}" srcOrd="0" destOrd="0" presId="urn:microsoft.com/office/officeart/2005/8/layout/cycle1"/>
    <dgm:cxn modelId="{153D3D1A-709C-AE4F-91E0-BC879FC1E38B}" type="presOf" srcId="{69CF102A-7097-CE4B-AB79-782A24597856}" destId="{F48F0B38-25DE-5946-8DDD-42824F228D63}" srcOrd="0" destOrd="0" presId="urn:microsoft.com/office/officeart/2005/8/layout/cycle1"/>
    <dgm:cxn modelId="{BB8014DD-AF08-A44F-98C3-948C9128DB51}" srcId="{290C6032-501D-234B-B610-FA924BA4D46C}" destId="{63C23472-EB8F-0543-8F0E-8A87096826AF}" srcOrd="0" destOrd="0" parTransId="{7A67E51F-5386-544E-8403-6C6C6430E773}" sibTransId="{69CF102A-7097-CE4B-AB79-782A24597856}"/>
    <dgm:cxn modelId="{C5C9FF61-535C-204E-B1E4-1908C7C9DC5A}" type="presOf" srcId="{290C6032-501D-234B-B610-FA924BA4D46C}" destId="{D50E563E-54A0-C243-96DB-9BAC1F843B4B}" srcOrd="0" destOrd="0" presId="urn:microsoft.com/office/officeart/2005/8/layout/cycle1"/>
    <dgm:cxn modelId="{24BAEDD3-2249-3C46-B835-64ABD445E960}" type="presOf" srcId="{B344FCB3-2A71-0245-B8EC-DF6E848210E0}" destId="{35856860-C77D-4E46-BBDF-C0A8ACA430B5}" srcOrd="0" destOrd="0" presId="urn:microsoft.com/office/officeart/2005/8/layout/cycle1"/>
    <dgm:cxn modelId="{08A8AA13-5606-7645-B1C1-671B7AE1ACA3}" type="presOf" srcId="{49CE2307-5E9D-5E45-9C78-6492BFFFDA43}" destId="{C9AFCB8D-1E34-6C4D-A1AD-79CC4832F817}" srcOrd="0" destOrd="0" presId="urn:microsoft.com/office/officeart/2005/8/layout/cycle1"/>
    <dgm:cxn modelId="{5B38A6D6-4FB1-A842-B6B1-23E3A59847C2}" srcId="{290C6032-501D-234B-B610-FA924BA4D46C}" destId="{9C6AC948-29A8-C24F-9E32-B8ED87607EDB}" srcOrd="2" destOrd="0" parTransId="{B2F988DF-CF57-6B4A-93F7-8DB87050D277}" sibTransId="{AECDA361-36C4-2644-99DE-BCF1B67ADB62}"/>
    <dgm:cxn modelId="{31EEE56B-3E8E-834A-B500-2951A309850C}" type="presParOf" srcId="{D50E563E-54A0-C243-96DB-9BAC1F843B4B}" destId="{E17C04C4-DDF4-B04E-997F-66F0DCC1FBDF}" srcOrd="0" destOrd="0" presId="urn:microsoft.com/office/officeart/2005/8/layout/cycle1"/>
    <dgm:cxn modelId="{9E4FE422-659F-194C-B3BF-F6FD0355C251}" type="presParOf" srcId="{D50E563E-54A0-C243-96DB-9BAC1F843B4B}" destId="{93B1CE0B-7463-C24E-8793-07598C351394}" srcOrd="1" destOrd="0" presId="urn:microsoft.com/office/officeart/2005/8/layout/cycle1"/>
    <dgm:cxn modelId="{570CAB00-606F-354A-A9C3-AF1E5399DDA8}" type="presParOf" srcId="{D50E563E-54A0-C243-96DB-9BAC1F843B4B}" destId="{F48F0B38-25DE-5946-8DDD-42824F228D63}" srcOrd="2" destOrd="0" presId="urn:microsoft.com/office/officeart/2005/8/layout/cycle1"/>
    <dgm:cxn modelId="{A19A2405-0B4C-F049-A026-933B83961E25}" type="presParOf" srcId="{D50E563E-54A0-C243-96DB-9BAC1F843B4B}" destId="{7BD22D33-9926-374D-AADD-ECBFAA7B4FD7}" srcOrd="3" destOrd="0" presId="urn:microsoft.com/office/officeart/2005/8/layout/cycle1"/>
    <dgm:cxn modelId="{45A91823-5DD4-7E44-A571-94070191A1B3}" type="presParOf" srcId="{D50E563E-54A0-C243-96DB-9BAC1F843B4B}" destId="{C9AFCB8D-1E34-6C4D-A1AD-79CC4832F817}" srcOrd="4" destOrd="0" presId="urn:microsoft.com/office/officeart/2005/8/layout/cycle1"/>
    <dgm:cxn modelId="{04B6C1B7-B5ED-7647-9BF5-A19882939B23}" type="presParOf" srcId="{D50E563E-54A0-C243-96DB-9BAC1F843B4B}" destId="{35856860-C77D-4E46-BBDF-C0A8ACA430B5}" srcOrd="5" destOrd="0" presId="urn:microsoft.com/office/officeart/2005/8/layout/cycle1"/>
    <dgm:cxn modelId="{B15D7E5D-052D-C946-9F4C-1B460137C7E7}" type="presParOf" srcId="{D50E563E-54A0-C243-96DB-9BAC1F843B4B}" destId="{374E6ED8-1BF0-5942-B6C8-96CF4EC5BD15}" srcOrd="6" destOrd="0" presId="urn:microsoft.com/office/officeart/2005/8/layout/cycle1"/>
    <dgm:cxn modelId="{72352E7C-543B-5C49-8601-CE97B910C640}" type="presParOf" srcId="{D50E563E-54A0-C243-96DB-9BAC1F843B4B}" destId="{03EBA2BF-C3A9-1440-B8EC-BD1B5C090D91}" srcOrd="7" destOrd="0" presId="urn:microsoft.com/office/officeart/2005/8/layout/cycle1"/>
    <dgm:cxn modelId="{8F5CDB44-0560-F149-9C6F-25399161A677}" type="presParOf" srcId="{D50E563E-54A0-C243-96DB-9BAC1F843B4B}" destId="{1A91E89F-1297-CC46-87B7-D429445F3FE7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C6032-501D-234B-B610-FA924BA4D46C}" type="doc">
      <dgm:prSet loTypeId="urn:microsoft.com/office/officeart/2005/8/layout/cycle1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3C23472-EB8F-0543-8F0E-8A87096826AF}">
      <dgm:prSet phldrT="[Text]" custT="1"/>
      <dgm:spPr/>
      <dgm:t>
        <a:bodyPr anchor="t"/>
        <a:lstStyle/>
        <a:p>
          <a:r>
            <a:rPr lang="en-US" sz="4000" b="1" dirty="0" smtClean="0"/>
            <a:t>Ad-hoc Queries</a:t>
          </a:r>
          <a:endParaRPr lang="en-US" sz="4000" b="1" dirty="0"/>
        </a:p>
      </dgm:t>
    </dgm:pt>
    <dgm:pt modelId="{7A67E51F-5386-544E-8403-6C6C6430E773}" type="parTrans" cxnId="{BB8014DD-AF08-A44F-98C3-948C9128DB51}">
      <dgm:prSet/>
      <dgm:spPr/>
      <dgm:t>
        <a:bodyPr/>
        <a:lstStyle/>
        <a:p>
          <a:endParaRPr lang="en-US" sz="2400" b="1"/>
        </a:p>
      </dgm:t>
    </dgm:pt>
    <dgm:pt modelId="{69CF102A-7097-CE4B-AB79-782A24597856}" type="sibTrans" cxnId="{BB8014DD-AF08-A44F-98C3-948C9128DB51}">
      <dgm:prSet/>
      <dgm:spPr/>
      <dgm:t>
        <a:bodyPr/>
        <a:lstStyle/>
        <a:p>
          <a:endParaRPr lang="en-US" sz="2400" b="1"/>
        </a:p>
      </dgm:t>
    </dgm:pt>
    <dgm:pt modelId="{49CE2307-5E9D-5E45-9C78-6492BFFFDA43}">
      <dgm:prSet phldrT="[Text]" custT="1"/>
      <dgm:spPr/>
      <dgm:t>
        <a:bodyPr/>
        <a:lstStyle/>
        <a:p>
          <a:r>
            <a:rPr lang="en-US" sz="4000" b="1" dirty="0" smtClean="0"/>
            <a:t>Batch Processing</a:t>
          </a:r>
          <a:endParaRPr lang="en-US" sz="4000" b="1" dirty="0"/>
        </a:p>
      </dgm:t>
    </dgm:pt>
    <dgm:pt modelId="{98450B31-21D8-A641-BCD1-2692F5AC9A15}" type="parTrans" cxnId="{64886A3F-BF46-B849-973B-63447841BEB2}">
      <dgm:prSet/>
      <dgm:spPr/>
      <dgm:t>
        <a:bodyPr/>
        <a:lstStyle/>
        <a:p>
          <a:endParaRPr lang="en-US" sz="2400" b="1"/>
        </a:p>
      </dgm:t>
    </dgm:pt>
    <dgm:pt modelId="{B344FCB3-2A71-0245-B8EC-DF6E848210E0}" type="sibTrans" cxnId="{64886A3F-BF46-B849-973B-63447841BEB2}">
      <dgm:prSet/>
      <dgm:spPr/>
      <dgm:t>
        <a:bodyPr/>
        <a:lstStyle/>
        <a:p>
          <a:endParaRPr lang="en-US" sz="2400" b="1"/>
        </a:p>
      </dgm:t>
    </dgm:pt>
    <dgm:pt modelId="{9C6AC948-29A8-C24F-9E32-B8ED87607EDB}">
      <dgm:prSet phldrT="[Text]" custT="1"/>
      <dgm:spPr/>
      <dgm:t>
        <a:bodyPr/>
        <a:lstStyle/>
        <a:p>
          <a:r>
            <a:rPr lang="en-US" sz="4000" b="1" dirty="0" smtClean="0"/>
            <a:t>Stream Processing</a:t>
          </a:r>
          <a:endParaRPr lang="en-US" sz="4000" b="1" dirty="0"/>
        </a:p>
      </dgm:t>
    </dgm:pt>
    <dgm:pt modelId="{AECDA361-36C4-2644-99DE-BCF1B67ADB62}" type="sibTrans" cxnId="{5B38A6D6-4FB1-A842-B6B1-23E3A59847C2}">
      <dgm:prSet/>
      <dgm:spPr/>
      <dgm:t>
        <a:bodyPr/>
        <a:lstStyle/>
        <a:p>
          <a:endParaRPr lang="en-US" sz="4000" b="1">
            <a:latin typeface="+mj-lt"/>
          </a:endParaRPr>
        </a:p>
      </dgm:t>
    </dgm:pt>
    <dgm:pt modelId="{B2F988DF-CF57-6B4A-93F7-8DB87050D277}" type="parTrans" cxnId="{5B38A6D6-4FB1-A842-B6B1-23E3A59847C2}">
      <dgm:prSet/>
      <dgm:spPr/>
      <dgm:t>
        <a:bodyPr/>
        <a:lstStyle/>
        <a:p>
          <a:endParaRPr lang="en-US" sz="2400" b="1"/>
        </a:p>
      </dgm:t>
    </dgm:pt>
    <dgm:pt modelId="{D50E563E-54A0-C243-96DB-9BAC1F843B4B}" type="pres">
      <dgm:prSet presAssocID="{290C6032-501D-234B-B610-FA924BA4D4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7C04C4-DDF4-B04E-997F-66F0DCC1FBDF}" type="pres">
      <dgm:prSet presAssocID="{63C23472-EB8F-0543-8F0E-8A87096826AF}" presName="dummy" presStyleCnt="0"/>
      <dgm:spPr/>
    </dgm:pt>
    <dgm:pt modelId="{93B1CE0B-7463-C24E-8793-07598C351394}" type="pres">
      <dgm:prSet presAssocID="{63C23472-EB8F-0543-8F0E-8A87096826AF}" presName="node" presStyleLbl="revTx" presStyleIdx="0" presStyleCnt="3" custScaleX="88281" custScaleY="44207" custRadScaleRad="104177" custRadScaleInc="-1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F0B38-25DE-5946-8DDD-42824F228D63}" type="pres">
      <dgm:prSet presAssocID="{69CF102A-7097-CE4B-AB79-782A24597856}" presName="sibTrans" presStyleLbl="node1" presStyleIdx="0" presStyleCnt="3" custAng="21408752"/>
      <dgm:spPr/>
      <dgm:t>
        <a:bodyPr/>
        <a:lstStyle/>
        <a:p>
          <a:endParaRPr lang="en-US"/>
        </a:p>
      </dgm:t>
    </dgm:pt>
    <dgm:pt modelId="{7BD22D33-9926-374D-AADD-ECBFAA7B4FD7}" type="pres">
      <dgm:prSet presAssocID="{49CE2307-5E9D-5E45-9C78-6492BFFFDA43}" presName="dummy" presStyleCnt="0"/>
      <dgm:spPr/>
    </dgm:pt>
    <dgm:pt modelId="{C9AFCB8D-1E34-6C4D-A1AD-79CC4832F817}" type="pres">
      <dgm:prSet presAssocID="{49CE2307-5E9D-5E45-9C78-6492BFFFDA43}" presName="node" presStyleLbl="revTx" presStyleIdx="1" presStyleCnt="3" custScaleX="81540" custScaleY="64126" custRadScaleRad="106084" custRadScaleInc="10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56860-C77D-4E46-BBDF-C0A8ACA430B5}" type="pres">
      <dgm:prSet presAssocID="{B344FCB3-2A71-0245-B8EC-DF6E848210E0}" presName="sibTrans" presStyleLbl="node1" presStyleIdx="1" presStyleCnt="3" custAng="0" custLinFactNeighborX="-3654" custLinFactNeighborY="783"/>
      <dgm:spPr/>
      <dgm:t>
        <a:bodyPr/>
        <a:lstStyle/>
        <a:p>
          <a:endParaRPr lang="en-US"/>
        </a:p>
      </dgm:t>
    </dgm:pt>
    <dgm:pt modelId="{374E6ED8-1BF0-5942-B6C8-96CF4EC5BD15}" type="pres">
      <dgm:prSet presAssocID="{9C6AC948-29A8-C24F-9E32-B8ED87607EDB}" presName="dummy" presStyleCnt="0"/>
      <dgm:spPr/>
    </dgm:pt>
    <dgm:pt modelId="{03EBA2BF-C3A9-1440-B8EC-BD1B5C090D91}" type="pres">
      <dgm:prSet presAssocID="{9C6AC948-29A8-C24F-9E32-B8ED87607EDB}" presName="node" presStyleLbl="revTx" presStyleIdx="2" presStyleCnt="3" custScaleX="94123" custScaleY="43265" custRadScaleRad="114362" custRadScaleInc="4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1E89F-1297-CC46-87B7-D429445F3FE7}" type="pres">
      <dgm:prSet presAssocID="{AECDA361-36C4-2644-99DE-BCF1B67ADB62}" presName="sibTrans" presStyleLbl="node1" presStyleIdx="2" presStyleCnt="3" custAng="0" custScaleX="109263" custLinFactNeighborX="-885" custLinFactNeighborY="-2342"/>
      <dgm:spPr/>
      <dgm:t>
        <a:bodyPr/>
        <a:lstStyle/>
        <a:p>
          <a:endParaRPr lang="en-US"/>
        </a:p>
      </dgm:t>
    </dgm:pt>
  </dgm:ptLst>
  <dgm:cxnLst>
    <dgm:cxn modelId="{A1123137-83B7-F44C-B8EC-3247F4F1941A}" type="presOf" srcId="{290C6032-501D-234B-B610-FA924BA4D46C}" destId="{D50E563E-54A0-C243-96DB-9BAC1F843B4B}" srcOrd="0" destOrd="0" presId="urn:microsoft.com/office/officeart/2005/8/layout/cycle1"/>
    <dgm:cxn modelId="{42EBD100-FE34-DE4D-9172-18B2C76F4D5E}" type="presOf" srcId="{49CE2307-5E9D-5E45-9C78-6492BFFFDA43}" destId="{C9AFCB8D-1E34-6C4D-A1AD-79CC4832F817}" srcOrd="0" destOrd="0" presId="urn:microsoft.com/office/officeart/2005/8/layout/cycle1"/>
    <dgm:cxn modelId="{64886A3F-BF46-B849-973B-63447841BEB2}" srcId="{290C6032-501D-234B-B610-FA924BA4D46C}" destId="{49CE2307-5E9D-5E45-9C78-6492BFFFDA43}" srcOrd="1" destOrd="0" parTransId="{98450B31-21D8-A641-BCD1-2692F5AC9A15}" sibTransId="{B344FCB3-2A71-0245-B8EC-DF6E848210E0}"/>
    <dgm:cxn modelId="{50B3643B-7344-CF42-9268-06C00382D2B9}" type="presOf" srcId="{B344FCB3-2A71-0245-B8EC-DF6E848210E0}" destId="{35856860-C77D-4E46-BBDF-C0A8ACA430B5}" srcOrd="0" destOrd="0" presId="urn:microsoft.com/office/officeart/2005/8/layout/cycle1"/>
    <dgm:cxn modelId="{BB8014DD-AF08-A44F-98C3-948C9128DB51}" srcId="{290C6032-501D-234B-B610-FA924BA4D46C}" destId="{63C23472-EB8F-0543-8F0E-8A87096826AF}" srcOrd="0" destOrd="0" parTransId="{7A67E51F-5386-544E-8403-6C6C6430E773}" sibTransId="{69CF102A-7097-CE4B-AB79-782A24597856}"/>
    <dgm:cxn modelId="{B110895E-2165-704D-863B-87AB8DA206A9}" type="presOf" srcId="{69CF102A-7097-CE4B-AB79-782A24597856}" destId="{F48F0B38-25DE-5946-8DDD-42824F228D63}" srcOrd="0" destOrd="0" presId="urn:microsoft.com/office/officeart/2005/8/layout/cycle1"/>
    <dgm:cxn modelId="{15D49281-07E8-9440-9E38-939D40598DA2}" type="presOf" srcId="{AECDA361-36C4-2644-99DE-BCF1B67ADB62}" destId="{1A91E89F-1297-CC46-87B7-D429445F3FE7}" srcOrd="0" destOrd="0" presId="urn:microsoft.com/office/officeart/2005/8/layout/cycle1"/>
    <dgm:cxn modelId="{9E65191E-39CB-374C-A284-09BAD587BA38}" type="presOf" srcId="{63C23472-EB8F-0543-8F0E-8A87096826AF}" destId="{93B1CE0B-7463-C24E-8793-07598C351394}" srcOrd="0" destOrd="0" presId="urn:microsoft.com/office/officeart/2005/8/layout/cycle1"/>
    <dgm:cxn modelId="{A5DD1129-F6B9-8D4E-8F31-CBA3DAF0F10F}" type="presOf" srcId="{9C6AC948-29A8-C24F-9E32-B8ED87607EDB}" destId="{03EBA2BF-C3A9-1440-B8EC-BD1B5C090D91}" srcOrd="0" destOrd="0" presId="urn:microsoft.com/office/officeart/2005/8/layout/cycle1"/>
    <dgm:cxn modelId="{5B38A6D6-4FB1-A842-B6B1-23E3A59847C2}" srcId="{290C6032-501D-234B-B610-FA924BA4D46C}" destId="{9C6AC948-29A8-C24F-9E32-B8ED87607EDB}" srcOrd="2" destOrd="0" parTransId="{B2F988DF-CF57-6B4A-93F7-8DB87050D277}" sibTransId="{AECDA361-36C4-2644-99DE-BCF1B67ADB62}"/>
    <dgm:cxn modelId="{D10E5AD4-0DFD-3E43-A00A-463905BCF119}" type="presParOf" srcId="{D50E563E-54A0-C243-96DB-9BAC1F843B4B}" destId="{E17C04C4-DDF4-B04E-997F-66F0DCC1FBDF}" srcOrd="0" destOrd="0" presId="urn:microsoft.com/office/officeart/2005/8/layout/cycle1"/>
    <dgm:cxn modelId="{ABE498F9-BC05-8247-B162-BE69CB6D19A1}" type="presParOf" srcId="{D50E563E-54A0-C243-96DB-9BAC1F843B4B}" destId="{93B1CE0B-7463-C24E-8793-07598C351394}" srcOrd="1" destOrd="0" presId="urn:microsoft.com/office/officeart/2005/8/layout/cycle1"/>
    <dgm:cxn modelId="{476E9EC4-1EA6-5745-85F7-C751216C135D}" type="presParOf" srcId="{D50E563E-54A0-C243-96DB-9BAC1F843B4B}" destId="{F48F0B38-25DE-5946-8DDD-42824F228D63}" srcOrd="2" destOrd="0" presId="urn:microsoft.com/office/officeart/2005/8/layout/cycle1"/>
    <dgm:cxn modelId="{E95C1754-FEA4-CF45-A720-D456DDA68A58}" type="presParOf" srcId="{D50E563E-54A0-C243-96DB-9BAC1F843B4B}" destId="{7BD22D33-9926-374D-AADD-ECBFAA7B4FD7}" srcOrd="3" destOrd="0" presId="urn:microsoft.com/office/officeart/2005/8/layout/cycle1"/>
    <dgm:cxn modelId="{4C8CE75E-82B4-AA49-B0B3-B21567C29640}" type="presParOf" srcId="{D50E563E-54A0-C243-96DB-9BAC1F843B4B}" destId="{C9AFCB8D-1E34-6C4D-A1AD-79CC4832F817}" srcOrd="4" destOrd="0" presId="urn:microsoft.com/office/officeart/2005/8/layout/cycle1"/>
    <dgm:cxn modelId="{D2CD5606-AC19-9244-ABBF-BE1B12D17BB5}" type="presParOf" srcId="{D50E563E-54A0-C243-96DB-9BAC1F843B4B}" destId="{35856860-C77D-4E46-BBDF-C0A8ACA430B5}" srcOrd="5" destOrd="0" presId="urn:microsoft.com/office/officeart/2005/8/layout/cycle1"/>
    <dgm:cxn modelId="{F16518E9-B3F4-D945-8C36-0C8EF4CBF4D0}" type="presParOf" srcId="{D50E563E-54A0-C243-96DB-9BAC1F843B4B}" destId="{374E6ED8-1BF0-5942-B6C8-96CF4EC5BD15}" srcOrd="6" destOrd="0" presId="urn:microsoft.com/office/officeart/2005/8/layout/cycle1"/>
    <dgm:cxn modelId="{9AB39689-194C-504C-9225-452E12D29BC3}" type="presParOf" srcId="{D50E563E-54A0-C243-96DB-9BAC1F843B4B}" destId="{03EBA2BF-C3A9-1440-B8EC-BD1B5C090D91}" srcOrd="7" destOrd="0" presId="urn:microsoft.com/office/officeart/2005/8/layout/cycle1"/>
    <dgm:cxn modelId="{83B350B5-6258-624A-B077-F273A2DCBA25}" type="presParOf" srcId="{D50E563E-54A0-C243-96DB-9BAC1F843B4B}" destId="{1A91E89F-1297-CC46-87B7-D429445F3FE7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1CE0B-7463-C24E-8793-07598C351394}">
      <dsp:nvSpPr>
        <dsp:cNvPr id="0" name=""/>
        <dsp:cNvSpPr/>
      </dsp:nvSpPr>
      <dsp:spPr>
        <a:xfrm>
          <a:off x="6716115" y="2009376"/>
          <a:ext cx="3291484" cy="1648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Ad-hoc Queries</a:t>
          </a:r>
          <a:endParaRPr lang="en-US" sz="4000" b="1" kern="1200" dirty="0"/>
        </a:p>
      </dsp:txBody>
      <dsp:txXfrm>
        <a:off x="6716115" y="2009376"/>
        <a:ext cx="3291484" cy="1648221"/>
      </dsp:txXfrm>
    </dsp:sp>
    <dsp:sp modelId="{F48F0B38-25DE-5946-8DDD-42824F228D63}">
      <dsp:nvSpPr>
        <dsp:cNvPr id="0" name=""/>
        <dsp:cNvSpPr/>
      </dsp:nvSpPr>
      <dsp:spPr>
        <a:xfrm rot="21408752">
          <a:off x="915771" y="498531"/>
          <a:ext cx="8815584" cy="8815584"/>
        </a:xfrm>
        <a:prstGeom prst="circularArrow">
          <a:avLst>
            <a:gd name="adj1" fmla="val 8247"/>
            <a:gd name="adj2" fmla="val 576012"/>
            <a:gd name="adj3" fmla="val 3839530"/>
            <a:gd name="adj4" fmla="val 20389326"/>
            <a:gd name="adj5" fmla="val 962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AFCB8D-1E34-6C4D-A1AD-79CC4832F817}">
      <dsp:nvSpPr>
        <dsp:cNvPr id="0" name=""/>
        <dsp:cNvSpPr/>
      </dsp:nvSpPr>
      <dsp:spPr>
        <a:xfrm>
          <a:off x="3305997" y="7376237"/>
          <a:ext cx="3040151" cy="2390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Batch Processing</a:t>
          </a:r>
          <a:endParaRPr lang="en-US" sz="4000" b="1" kern="1200" dirty="0"/>
        </a:p>
      </dsp:txBody>
      <dsp:txXfrm>
        <a:off x="3305997" y="7376237"/>
        <a:ext cx="3040151" cy="2390884"/>
      </dsp:txXfrm>
    </dsp:sp>
    <dsp:sp modelId="{35856860-C77D-4E46-BBDF-C0A8ACA430B5}">
      <dsp:nvSpPr>
        <dsp:cNvPr id="0" name=""/>
        <dsp:cNvSpPr/>
      </dsp:nvSpPr>
      <dsp:spPr>
        <a:xfrm>
          <a:off x="-47080" y="443831"/>
          <a:ext cx="8815584" cy="8815584"/>
        </a:xfrm>
        <a:prstGeom prst="circularArrow">
          <a:avLst>
            <a:gd name="adj1" fmla="val 8247"/>
            <a:gd name="adj2" fmla="val 576012"/>
            <a:gd name="adj3" fmla="val 11606449"/>
            <a:gd name="adj4" fmla="val 6741226"/>
            <a:gd name="adj5" fmla="val 962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EBA2BF-C3A9-1440-B8EC-BD1B5C090D91}">
      <dsp:nvSpPr>
        <dsp:cNvPr id="0" name=""/>
        <dsp:cNvSpPr/>
      </dsp:nvSpPr>
      <dsp:spPr>
        <a:xfrm>
          <a:off x="0" y="1752601"/>
          <a:ext cx="3509298" cy="161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Stream Processing</a:t>
          </a:r>
          <a:endParaRPr lang="en-US" sz="4000" b="1" kern="1200" dirty="0"/>
        </a:p>
      </dsp:txBody>
      <dsp:txXfrm>
        <a:off x="0" y="1752601"/>
        <a:ext cx="3509298" cy="1613099"/>
      </dsp:txXfrm>
    </dsp:sp>
    <dsp:sp modelId="{1A91E89F-1297-CC46-87B7-D429445F3FE7}">
      <dsp:nvSpPr>
        <dsp:cNvPr id="0" name=""/>
        <dsp:cNvSpPr/>
      </dsp:nvSpPr>
      <dsp:spPr>
        <a:xfrm>
          <a:off x="61963" y="-251901"/>
          <a:ext cx="9632172" cy="8815584"/>
        </a:xfrm>
        <a:prstGeom prst="circularArrow">
          <a:avLst>
            <a:gd name="adj1" fmla="val 8247"/>
            <a:gd name="adj2" fmla="val 576012"/>
            <a:gd name="adj3" fmla="val 18591657"/>
            <a:gd name="adj4" fmla="val 13567694"/>
            <a:gd name="adj5" fmla="val 962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1CE0B-7463-C24E-8793-07598C351394}">
      <dsp:nvSpPr>
        <dsp:cNvPr id="0" name=""/>
        <dsp:cNvSpPr/>
      </dsp:nvSpPr>
      <dsp:spPr>
        <a:xfrm>
          <a:off x="6716115" y="2009376"/>
          <a:ext cx="3291484" cy="1648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Ad-hoc Queries</a:t>
          </a:r>
          <a:endParaRPr lang="en-US" sz="4000" b="1" kern="1200" dirty="0"/>
        </a:p>
      </dsp:txBody>
      <dsp:txXfrm>
        <a:off x="6716115" y="2009376"/>
        <a:ext cx="3291484" cy="1648221"/>
      </dsp:txXfrm>
    </dsp:sp>
    <dsp:sp modelId="{F48F0B38-25DE-5946-8DDD-42824F228D63}">
      <dsp:nvSpPr>
        <dsp:cNvPr id="0" name=""/>
        <dsp:cNvSpPr/>
      </dsp:nvSpPr>
      <dsp:spPr>
        <a:xfrm rot="21408752">
          <a:off x="915771" y="498531"/>
          <a:ext cx="8815584" cy="8815584"/>
        </a:xfrm>
        <a:prstGeom prst="circularArrow">
          <a:avLst>
            <a:gd name="adj1" fmla="val 8247"/>
            <a:gd name="adj2" fmla="val 576012"/>
            <a:gd name="adj3" fmla="val 3839530"/>
            <a:gd name="adj4" fmla="val 20389326"/>
            <a:gd name="adj5" fmla="val 962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AFCB8D-1E34-6C4D-A1AD-79CC4832F817}">
      <dsp:nvSpPr>
        <dsp:cNvPr id="0" name=""/>
        <dsp:cNvSpPr/>
      </dsp:nvSpPr>
      <dsp:spPr>
        <a:xfrm>
          <a:off x="3305997" y="7376237"/>
          <a:ext cx="3040151" cy="2390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Batch Processing</a:t>
          </a:r>
          <a:endParaRPr lang="en-US" sz="4000" b="1" kern="1200" dirty="0"/>
        </a:p>
      </dsp:txBody>
      <dsp:txXfrm>
        <a:off x="3305997" y="7376237"/>
        <a:ext cx="3040151" cy="2390884"/>
      </dsp:txXfrm>
    </dsp:sp>
    <dsp:sp modelId="{35856860-C77D-4E46-BBDF-C0A8ACA430B5}">
      <dsp:nvSpPr>
        <dsp:cNvPr id="0" name=""/>
        <dsp:cNvSpPr/>
      </dsp:nvSpPr>
      <dsp:spPr>
        <a:xfrm>
          <a:off x="-47080" y="443831"/>
          <a:ext cx="8815584" cy="8815584"/>
        </a:xfrm>
        <a:prstGeom prst="circularArrow">
          <a:avLst>
            <a:gd name="adj1" fmla="val 8247"/>
            <a:gd name="adj2" fmla="val 576012"/>
            <a:gd name="adj3" fmla="val 11606449"/>
            <a:gd name="adj4" fmla="val 6741226"/>
            <a:gd name="adj5" fmla="val 962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EBA2BF-C3A9-1440-B8EC-BD1B5C090D91}">
      <dsp:nvSpPr>
        <dsp:cNvPr id="0" name=""/>
        <dsp:cNvSpPr/>
      </dsp:nvSpPr>
      <dsp:spPr>
        <a:xfrm>
          <a:off x="0" y="1752601"/>
          <a:ext cx="3509298" cy="161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Stream Processing</a:t>
          </a:r>
          <a:endParaRPr lang="en-US" sz="4000" b="1" kern="1200" dirty="0"/>
        </a:p>
      </dsp:txBody>
      <dsp:txXfrm>
        <a:off x="0" y="1752601"/>
        <a:ext cx="3509298" cy="1613099"/>
      </dsp:txXfrm>
    </dsp:sp>
    <dsp:sp modelId="{1A91E89F-1297-CC46-87B7-D429445F3FE7}">
      <dsp:nvSpPr>
        <dsp:cNvPr id="0" name=""/>
        <dsp:cNvSpPr/>
      </dsp:nvSpPr>
      <dsp:spPr>
        <a:xfrm>
          <a:off x="61963" y="-251901"/>
          <a:ext cx="9632172" cy="8815584"/>
        </a:xfrm>
        <a:prstGeom prst="circularArrow">
          <a:avLst>
            <a:gd name="adj1" fmla="val 8247"/>
            <a:gd name="adj2" fmla="val 576012"/>
            <a:gd name="adj3" fmla="val 18591657"/>
            <a:gd name="adj4" fmla="val 13567694"/>
            <a:gd name="adj5" fmla="val 962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AE9E6C-4938-6D4B-9B72-DF0B1DF3D10C}" type="datetimeFigureOut">
              <a:rPr lang="en-US"/>
              <a:pPr>
                <a:defRPr/>
              </a:pPr>
              <a:t>2/27/13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6C4606-06D2-4F4F-B5A6-C418206F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Traditional streaming systems have what we call a “record-at-a-time” processing model. Each node in the cluster processing a stream has a mutable state. As records arrive one at a time, the mutable state is updated, and a new generated record is pushed to downstream nodes. Now making this mutable state fault-tolerant is hard. 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0446AA9-EE9A-E34E-83D5-F7F7EA45EFF7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Streaming Spark offers similar speed while providing FT and consistency guarantees that these systems lack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B01CD543-1CD9-F94D-B397-2DB3E1097E8C}" type="slidenum">
              <a:rPr lang="en-US">
                <a:latin typeface="Calibri" charset="0"/>
              </a:rPr>
              <a:pPr eaLnBrk="1" hangingPunct="1"/>
              <a:t>31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361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00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2971800"/>
            <a:ext cx="22390100" cy="92710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524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1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fld id="{6BCEE0FA-F446-AC44-BCA4-08A0878FD281}" type="datetime1">
              <a:rPr lang="en-US"/>
              <a:pPr>
                <a:defRPr/>
              </a:pPr>
              <a:t>2/27/13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0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0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fld id="{EE1CB659-ABF7-7347-B66A-9532A6509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7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140700" y="0"/>
            <a:ext cx="15328900" cy="76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0700" y="7772400"/>
            <a:ext cx="153289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4064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8636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3208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7780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39800" y="927100"/>
            <a:ext cx="223901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2552700"/>
            <a:ext cx="22390100" cy="969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774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Wingdings" charset="0"/>
        <a:buChar char="§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marL="1219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2pPr>
      <a:lvl3pPr marL="1663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3pPr>
      <a:lvl4pPr marL="2108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4pPr>
      <a:lvl5pPr marL="2552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5pPr>
      <a:lvl6pPr marL="30099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6pPr>
      <a:lvl7pPr marL="34671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7pPr>
      <a:lvl8pPr marL="39243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8pPr>
      <a:lvl9pPr marL="43815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nyurl.com/dstream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15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Spark Streaming</a:t>
            </a:r>
            <a:br>
              <a:rPr lang="en-US" sz="115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32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3200" dirty="0" smtClean="0">
                <a:ea typeface="ＭＳ Ｐゴシック" charset="-128"/>
                <a:cs typeface="ＭＳ Ｐゴシック" charset="-128"/>
              </a:rPr>
            </a:br>
            <a:r>
              <a:rPr lang="en-US" sz="7200" dirty="0" smtClean="0">
                <a:ea typeface="ＭＳ Ｐゴシック" charset="-128"/>
                <a:cs typeface="ＭＳ Ｐゴシック" charset="-128"/>
              </a:rPr>
              <a:t>Large</a:t>
            </a:r>
            <a:r>
              <a:rPr lang="en-US" sz="7200" dirty="0">
                <a:ea typeface="ＭＳ Ｐゴシック" charset="-128"/>
                <a:cs typeface="ＭＳ Ｐゴシック" charset="-128"/>
              </a:rPr>
              <a:t>-scale near-real-time stream processing</a:t>
            </a:r>
            <a:br>
              <a:rPr lang="en-US" sz="7200" dirty="0">
                <a:ea typeface="ＭＳ Ｐゴシック" charset="-128"/>
                <a:cs typeface="ＭＳ Ｐゴシック" charset="-128"/>
              </a:rPr>
            </a:br>
            <a:endParaRPr lang="en-US" sz="60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r>
              <a:rPr lang="en-US" sz="6000" dirty="0" smtClean="0"/>
              <a:t>Tathagata Das (TD)</a:t>
            </a:r>
          </a:p>
          <a:p>
            <a:pPr marL="0" indent="0" eaLnBrk="1" hangingPunct="1">
              <a:defRPr/>
            </a:pPr>
            <a:r>
              <a:rPr lang="en-US" sz="5400" dirty="0" smtClean="0"/>
              <a:t>UC Berkeley</a:t>
            </a:r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dirty="0" smtClean="0"/>
          </a:p>
        </p:txBody>
      </p:sp>
      <p:grpSp>
        <p:nvGrpSpPr>
          <p:cNvPr id="5123" name="Group 15"/>
          <p:cNvGrpSpPr>
            <a:grpSpLocks noChangeAspect="1"/>
          </p:cNvGrpSpPr>
          <p:nvPr/>
        </p:nvGrpSpPr>
        <p:grpSpPr bwMode="auto">
          <a:xfrm>
            <a:off x="13127038" y="10671175"/>
            <a:ext cx="5541962" cy="1822450"/>
            <a:chOff x="4953000" y="5181600"/>
            <a:chExt cx="4000688" cy="1342241"/>
          </a:xfrm>
        </p:grpSpPr>
        <p:pic>
          <p:nvPicPr>
            <p:cNvPr id="5124" name="Picture 16" descr="amplab_hire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181600"/>
              <a:ext cx="4000688" cy="134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TextBox 17"/>
            <p:cNvSpPr txBox="1">
              <a:spLocks noChangeArrowheads="1"/>
            </p:cNvSpPr>
            <p:nvPr/>
          </p:nvSpPr>
          <p:spPr bwMode="auto">
            <a:xfrm>
              <a:off x="6611706" y="6132997"/>
              <a:ext cx="1349563" cy="30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2A736"/>
                  </a:solidFill>
                  <a:latin typeface="Corbel" charset="0"/>
                  <a:cs typeface="Corbel" charset="0"/>
                </a:rPr>
                <a:t>UC BERKELEY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Existing Streaming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2552700"/>
            <a:ext cx="13919200" cy="9690100"/>
          </a:xfrm>
        </p:spPr>
        <p:txBody>
          <a:bodyPr>
            <a:normAutofit/>
          </a:bodyPr>
          <a:lstStyle/>
          <a:p>
            <a:pPr marL="762000" lvl="1" indent="0">
              <a:buFont typeface="Arial" charset="0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5400" dirty="0" smtClean="0"/>
              <a:t>Storm</a:t>
            </a:r>
            <a:endParaRPr lang="en-US" dirty="0" smtClean="0"/>
          </a:p>
          <a:p>
            <a:pPr lvl="1">
              <a:defRPr/>
            </a:pPr>
            <a:r>
              <a:rPr lang="en-US" sz="4400" dirty="0" smtClean="0"/>
              <a:t>Replays record </a:t>
            </a:r>
            <a:r>
              <a:rPr lang="en-US" sz="4400" dirty="0"/>
              <a:t>if not processed </a:t>
            </a:r>
            <a:r>
              <a:rPr lang="en-US" sz="4400" dirty="0" smtClean="0"/>
              <a:t>by a node</a:t>
            </a:r>
          </a:p>
          <a:p>
            <a:pPr lvl="1">
              <a:defRPr/>
            </a:pPr>
            <a:r>
              <a:rPr lang="en-US" sz="4400" dirty="0" smtClean="0"/>
              <a:t>Processes </a:t>
            </a:r>
            <a:r>
              <a:rPr lang="en-US" sz="4400" dirty="0"/>
              <a:t>each record </a:t>
            </a:r>
            <a:r>
              <a:rPr lang="en-US" sz="4400" i="1" dirty="0"/>
              <a:t>at least once</a:t>
            </a:r>
          </a:p>
          <a:p>
            <a:pPr lvl="1">
              <a:defRPr/>
            </a:pPr>
            <a:r>
              <a:rPr lang="en-US" sz="4400" dirty="0" smtClean="0"/>
              <a:t>May </a:t>
            </a:r>
            <a:r>
              <a:rPr lang="en-US" sz="4400" dirty="0"/>
              <a:t>update mutable state twice!</a:t>
            </a:r>
          </a:p>
          <a:p>
            <a:pPr lvl="1">
              <a:defRPr/>
            </a:pPr>
            <a:r>
              <a:rPr lang="en-US" sz="4400" dirty="0" smtClean="0"/>
              <a:t>Mutable </a:t>
            </a:r>
            <a:r>
              <a:rPr lang="en-US" sz="4400" dirty="0"/>
              <a:t>state can be lost due to failure!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5400" dirty="0"/>
              <a:t>Trident – </a:t>
            </a:r>
            <a:r>
              <a:rPr lang="en-US" sz="5400" dirty="0" smtClean="0"/>
              <a:t>Use transactions </a:t>
            </a:r>
            <a:r>
              <a:rPr lang="en-US" sz="5400" dirty="0"/>
              <a:t>to update state</a:t>
            </a:r>
          </a:p>
          <a:p>
            <a:pPr lvl="1">
              <a:defRPr/>
            </a:pPr>
            <a:r>
              <a:rPr lang="en-US" sz="4400" dirty="0"/>
              <a:t>Processes each record </a:t>
            </a:r>
            <a:r>
              <a:rPr lang="en-US" sz="4400" i="1" dirty="0"/>
              <a:t>exactly once</a:t>
            </a:r>
          </a:p>
          <a:p>
            <a:pPr lvl="1">
              <a:defRPr/>
            </a:pPr>
            <a:r>
              <a:rPr lang="en-US" sz="4400" dirty="0" smtClean="0"/>
              <a:t>Per </a:t>
            </a:r>
            <a:r>
              <a:rPr lang="en-US" sz="4400" dirty="0"/>
              <a:t>state transaction updates slow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7475200" y="12712700"/>
            <a:ext cx="56896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C9C443C6-721A-D34C-B134-BC1E47B86545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Requirements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2895600"/>
            <a:ext cx="22390100" cy="8915400"/>
          </a:xfrm>
        </p:spPr>
        <p:txBody>
          <a:bodyPr/>
          <a:lstStyle/>
          <a:p>
            <a:pPr marL="571500" indent="-571500">
              <a:lnSpc>
                <a:spcPct val="120000"/>
              </a:lnSpc>
              <a:defRPr/>
            </a:pPr>
            <a:r>
              <a:rPr lang="en-US" sz="6600" b="1" dirty="0" smtClean="0"/>
              <a:t>Scalable</a:t>
            </a:r>
            <a:r>
              <a:rPr lang="en-US" sz="7200" dirty="0" smtClean="0"/>
              <a:t> </a:t>
            </a:r>
            <a:r>
              <a:rPr lang="en-US" sz="4800" dirty="0" smtClean="0"/>
              <a:t>to large clusters </a:t>
            </a:r>
          </a:p>
          <a:p>
            <a:pPr marL="571500" indent="-571500">
              <a:lnSpc>
                <a:spcPct val="120000"/>
              </a:lnSpc>
              <a:defRPr/>
            </a:pPr>
            <a:r>
              <a:rPr lang="en-US" sz="6600" b="1" dirty="0"/>
              <a:t>S</a:t>
            </a:r>
            <a:r>
              <a:rPr lang="en-US" sz="6600" b="1" dirty="0" smtClean="0"/>
              <a:t>econd-scale</a:t>
            </a:r>
            <a:r>
              <a:rPr lang="en-US" sz="4800" dirty="0" smtClean="0"/>
              <a:t> latencies</a:t>
            </a:r>
          </a:p>
          <a:p>
            <a:pPr marL="571500" indent="-571500">
              <a:lnSpc>
                <a:spcPct val="120000"/>
              </a:lnSpc>
              <a:defRPr/>
            </a:pPr>
            <a:r>
              <a:rPr lang="en-US" sz="6600" b="1" dirty="0" smtClean="0"/>
              <a:t>Simple</a:t>
            </a:r>
            <a:r>
              <a:rPr lang="en-US" sz="6600" dirty="0" smtClean="0"/>
              <a:t> </a:t>
            </a:r>
            <a:r>
              <a:rPr lang="en-US" sz="4800" dirty="0" smtClean="0"/>
              <a:t>programming model </a:t>
            </a:r>
          </a:p>
          <a:p>
            <a:pPr marL="571500" indent="-571500">
              <a:lnSpc>
                <a:spcPct val="120000"/>
              </a:lnSpc>
              <a:defRPr/>
            </a:pPr>
            <a:r>
              <a:rPr lang="en-US" sz="6600" b="1" dirty="0" smtClean="0"/>
              <a:t>Integrated</a:t>
            </a:r>
            <a:r>
              <a:rPr lang="en-US" sz="7200" dirty="0" smtClean="0"/>
              <a:t> </a:t>
            </a:r>
            <a:r>
              <a:rPr lang="en-US" sz="4800" dirty="0" smtClean="0"/>
              <a:t>with batch &amp; interactive </a:t>
            </a:r>
            <a:r>
              <a:rPr lang="en-US" sz="4800" dirty="0"/>
              <a:t>processing</a:t>
            </a:r>
            <a:endParaRPr lang="en-US" sz="4800" dirty="0" smtClean="0"/>
          </a:p>
          <a:p>
            <a:pPr marL="571500" indent="-571500">
              <a:lnSpc>
                <a:spcPct val="120000"/>
              </a:lnSpc>
              <a:defRPr/>
            </a:pPr>
            <a:r>
              <a:rPr lang="en-US" sz="6600" b="1" dirty="0" smtClean="0">
                <a:solidFill>
                  <a:srgbClr val="B50B1B"/>
                </a:solidFill>
              </a:rPr>
              <a:t>Efficient fault-tolerance</a:t>
            </a:r>
            <a:r>
              <a:rPr lang="en-US" sz="7200" dirty="0" smtClean="0">
                <a:solidFill>
                  <a:srgbClr val="B50B1B"/>
                </a:solidFill>
              </a:rPr>
              <a:t> </a:t>
            </a:r>
            <a:r>
              <a:rPr lang="en-US" sz="4800" dirty="0" smtClean="0">
                <a:solidFill>
                  <a:srgbClr val="B50B1B"/>
                </a:solidFill>
              </a:rPr>
              <a:t>in </a:t>
            </a:r>
            <a:r>
              <a:rPr lang="en-US" sz="4800" dirty="0" err="1" smtClean="0">
                <a:solidFill>
                  <a:srgbClr val="B50B1B"/>
                </a:solidFill>
              </a:rPr>
              <a:t>stateful</a:t>
            </a:r>
            <a:r>
              <a:rPr lang="en-US" sz="4800" dirty="0" smtClean="0">
                <a:solidFill>
                  <a:srgbClr val="B50B1B"/>
                </a:solidFill>
              </a:rPr>
              <a:t> computations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5486400"/>
            <a:ext cx="21945600" cy="2286000"/>
          </a:xfrm>
        </p:spPr>
        <p:txBody>
          <a:bodyPr/>
          <a:lstStyle/>
          <a:p>
            <a:pPr>
              <a:defRPr/>
            </a:pPr>
            <a:r>
              <a:rPr lang="en-US" sz="15700" dirty="0"/>
              <a:t>Spark Streaming</a:t>
            </a:r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0A11A4C7-F7B2-9A4F-B580-34014AFC3E48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Discretized Stream Processing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15240000" cy="2514600"/>
          </a:xfrm>
        </p:spPr>
        <p:txBody>
          <a:bodyPr>
            <a:noAutofit/>
          </a:bodyPr>
          <a:lstStyle/>
          <a:p>
            <a:pPr marL="317500" indent="0">
              <a:buFont typeface="Wingdings" charset="0"/>
              <a:buNone/>
              <a:defRPr/>
            </a:pPr>
            <a:r>
              <a:rPr lang="en-US" sz="5400" dirty="0" smtClean="0"/>
              <a:t>Run </a:t>
            </a:r>
            <a:r>
              <a:rPr lang="en-US" sz="5400" dirty="0"/>
              <a:t>a streaming computation as a </a:t>
            </a:r>
            <a:r>
              <a:rPr lang="en-US" sz="5400" b="1" dirty="0"/>
              <a:t>series of </a:t>
            </a:r>
            <a:r>
              <a:rPr lang="en-US" sz="5400" b="1" dirty="0" smtClean="0"/>
              <a:t>very </a:t>
            </a:r>
            <a:r>
              <a:rPr lang="en-US" sz="5400" b="1" dirty="0"/>
              <a:t>small, deterministic batch </a:t>
            </a:r>
            <a:r>
              <a:rPr lang="en-US" sz="5400" b="1" dirty="0" smtClean="0"/>
              <a:t>jobs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7475200" y="12712700"/>
            <a:ext cx="56896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D75595AB-65C7-5142-9668-FCCFF1DF220E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14859000" y="5534025"/>
            <a:ext cx="4164013" cy="639763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14868525" y="5511800"/>
            <a:ext cx="4152900" cy="639763"/>
            <a:chOff x="3510080" y="4511951"/>
            <a:chExt cx="1875743" cy="322227"/>
          </a:xfrm>
        </p:grpSpPr>
        <p:sp>
          <p:nvSpPr>
            <p:cNvPr id="83" name="Right Arrow 82"/>
            <p:cNvSpPr/>
            <p:nvPr/>
          </p:nvSpPr>
          <p:spPr>
            <a:xfrm>
              <a:off x="5123391" y="4511951"/>
              <a:ext cx="262432" cy="322227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042831" y="4599904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510080" y="4603102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74148" y="4603102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19354800" y="8870950"/>
            <a:ext cx="3357563" cy="1701800"/>
          </a:xfrm>
          <a:prstGeom prst="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B50B1B"/>
                </a:solidFill>
                <a:latin typeface="Calibri"/>
                <a:cs typeface="Calibri"/>
              </a:rPr>
              <a:t>Spark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9354800" y="5011738"/>
            <a:ext cx="3357563" cy="1701800"/>
          </a:xfrm>
          <a:prstGeom prst="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chemeClr val="accent3"/>
                </a:solidFill>
                <a:latin typeface="Calibri"/>
                <a:cs typeface="Calibri"/>
              </a:rPr>
              <a:t>Spark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chemeClr val="accent3"/>
                </a:solidFill>
                <a:latin typeface="Calibri"/>
                <a:cs typeface="Calibri"/>
              </a:rPr>
              <a:t>Streaming</a:t>
            </a:r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20583525" y="7026275"/>
            <a:ext cx="881063" cy="1531938"/>
            <a:chOff x="4377769" y="4618254"/>
            <a:chExt cx="398080" cy="771144"/>
          </a:xfrm>
        </p:grpSpPr>
        <p:sp>
          <p:nvSpPr>
            <p:cNvPr id="80" name="Rectangle 79"/>
            <p:cNvSpPr/>
            <p:nvPr/>
          </p:nvSpPr>
          <p:spPr>
            <a:xfrm>
              <a:off x="4377769" y="4618254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" lastClr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377769" y="4925913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" lastClr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377769" y="5233571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" lastClr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5309850" y="5995988"/>
            <a:ext cx="2355850" cy="1976437"/>
            <a:chOff x="1823448" y="4059179"/>
            <a:chExt cx="1064230" cy="995157"/>
          </a:xfrm>
        </p:grpSpPr>
        <p:cxnSp>
          <p:nvCxnSpPr>
            <p:cNvPr id="72" name="Straight Arrow Connector 71"/>
            <p:cNvCxnSpPr>
              <a:stCxn id="68" idx="2"/>
              <a:endCxn id="85" idx="2"/>
            </p:cNvCxnSpPr>
            <p:nvPr/>
          </p:nvCxnSpPr>
          <p:spPr>
            <a:xfrm flipH="1" flipV="1">
              <a:off x="1823448" y="4062376"/>
              <a:ext cx="829727" cy="99196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8" idx="2"/>
              <a:endCxn id="84" idx="2"/>
            </p:cNvCxnSpPr>
            <p:nvPr/>
          </p:nvCxnSpPr>
          <p:spPr>
            <a:xfrm flipH="1" flipV="1">
              <a:off x="2355563" y="4059179"/>
              <a:ext cx="297612" cy="99515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8" idx="2"/>
              <a:endCxn id="87" idx="2"/>
            </p:cNvCxnSpPr>
            <p:nvPr/>
          </p:nvCxnSpPr>
          <p:spPr>
            <a:xfrm flipV="1">
              <a:off x="2653175" y="4062376"/>
              <a:ext cx="234503" cy="99196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14557375" y="7204075"/>
            <a:ext cx="5178425" cy="768350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batches of X seconds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4249400" y="4800600"/>
            <a:ext cx="4673600" cy="769938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</a:t>
            </a:r>
            <a:r>
              <a:rPr lang="en-US" sz="4400" kern="0" dirty="0" err="1">
                <a:solidFill>
                  <a:sysClr val="windowText" lastClr="000000"/>
                </a:solidFill>
                <a:latin typeface="Calibri"/>
                <a:cs typeface="Calibri"/>
              </a:rPr>
              <a:t>ive</a:t>
            </a:r>
            <a:r>
              <a:rPr lang="en-US" sz="4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 data stream</a:t>
            </a:r>
          </a:p>
        </p:txBody>
      </p: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14859000" y="9431338"/>
            <a:ext cx="4191000" cy="1201737"/>
            <a:chOff x="15712706" y="10151158"/>
            <a:chExt cx="4191000" cy="1201983"/>
          </a:xfrm>
        </p:grpSpPr>
        <p:grpSp>
          <p:nvGrpSpPr>
            <p:cNvPr id="17422" name="Group 65"/>
            <p:cNvGrpSpPr>
              <a:grpSpLocks/>
            </p:cNvGrpSpPr>
            <p:nvPr/>
          </p:nvGrpSpPr>
          <p:grpSpPr bwMode="auto">
            <a:xfrm>
              <a:off x="15712706" y="10151158"/>
              <a:ext cx="4081598" cy="640089"/>
              <a:chOff x="3519264" y="4541124"/>
              <a:chExt cx="1843853" cy="322227"/>
            </a:xfrm>
          </p:grpSpPr>
          <p:sp>
            <p:nvSpPr>
              <p:cNvPr id="75" name="Right Arrow 74"/>
              <p:cNvSpPr/>
              <p:nvPr/>
            </p:nvSpPr>
            <p:spPr>
              <a:xfrm rot="10800000">
                <a:off x="3519264" y="4541124"/>
                <a:ext cx="262477" cy="322128"/>
              </a:xfrm>
              <a:prstGeom prst="rightArrow">
                <a:avLst/>
              </a:prstGeom>
              <a:gradFill>
                <a:lin ang="5400000" scaled="0"/>
              </a:gra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400" kern="0">
                  <a:solidFill>
                    <a:sysClr val="window" lastClr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30044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400" kern="0">
                  <a:solidFill>
                    <a:sysClr val="window" lastClr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897919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400" kern="0">
                  <a:solidFill>
                    <a:sysClr val="window" lastClr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965038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400" kern="0">
                  <a:solidFill>
                    <a:sysClr val="window" lastClr="FFFFFF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5738106" y="10583046"/>
              <a:ext cx="4165600" cy="7700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kern="0" dirty="0">
                  <a:solidFill>
                    <a:sysClr val="windowText" lastClr="000000"/>
                  </a:solidFill>
                  <a:latin typeface="Calibri"/>
                  <a:cs typeface="Calibri"/>
                </a:rPr>
                <a:t>processed results</a:t>
              </a:r>
            </a:p>
          </p:txBody>
        </p:sp>
      </p:grpSp>
      <p:sp>
        <p:nvSpPr>
          <p:cNvPr id="132" name="Content Placeholder 2"/>
          <p:cNvSpPr txBox="1">
            <a:spLocks/>
          </p:cNvSpPr>
          <p:nvPr/>
        </p:nvSpPr>
        <p:spPr bwMode="auto">
          <a:xfrm>
            <a:off x="1219200" y="5791200"/>
            <a:ext cx="12877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spcBef>
                <a:spcPts val="3600"/>
              </a:spcBef>
              <a:defRPr/>
            </a:pPr>
            <a:r>
              <a:rPr lang="en-US" sz="4400" dirty="0" smtClean="0">
                <a:latin typeface="Calibri"/>
                <a:cs typeface="Calibri"/>
              </a:rPr>
              <a:t>Chop up the live stream into batches of X seconds </a:t>
            </a:r>
          </a:p>
          <a:p>
            <a:pPr>
              <a:spcBef>
                <a:spcPts val="3600"/>
              </a:spcBef>
              <a:defRPr/>
            </a:pPr>
            <a:r>
              <a:rPr lang="en-US" sz="4400" dirty="0" smtClean="0">
                <a:latin typeface="Calibri"/>
                <a:cs typeface="Calibri"/>
              </a:rPr>
              <a:t>Spark treats each batch of data as RDDs and processes them using RDD operations</a:t>
            </a:r>
          </a:p>
          <a:p>
            <a:pPr>
              <a:spcBef>
                <a:spcPts val="3600"/>
              </a:spcBef>
              <a:defRPr/>
            </a:pPr>
            <a:r>
              <a:rPr lang="en-US" sz="4400" dirty="0" smtClean="0">
                <a:latin typeface="Calibri"/>
                <a:cs typeface="Calibri"/>
              </a:rPr>
              <a:t>Finally, the processed results of the RDD operations are returned in batches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3" grpId="0" animBg="1"/>
      <p:bldP spid="64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Discretized Stream Processing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15240000" cy="2514600"/>
          </a:xfrm>
        </p:spPr>
        <p:txBody>
          <a:bodyPr>
            <a:noAutofit/>
          </a:bodyPr>
          <a:lstStyle/>
          <a:p>
            <a:pPr marL="317500" indent="0">
              <a:buFont typeface="Wingdings" charset="0"/>
              <a:buNone/>
              <a:defRPr/>
            </a:pPr>
            <a:r>
              <a:rPr lang="en-US" sz="5400" dirty="0" smtClean="0"/>
              <a:t>Run </a:t>
            </a:r>
            <a:r>
              <a:rPr lang="en-US" sz="5400" dirty="0"/>
              <a:t>a streaming computation as a </a:t>
            </a:r>
            <a:r>
              <a:rPr lang="en-US" sz="5400" b="1" dirty="0"/>
              <a:t>series of </a:t>
            </a:r>
            <a:r>
              <a:rPr lang="en-US" sz="5400" b="1" dirty="0" smtClean="0"/>
              <a:t>very </a:t>
            </a:r>
            <a:r>
              <a:rPr lang="en-US" sz="5400" b="1" dirty="0"/>
              <a:t>small, deterministic batch </a:t>
            </a:r>
            <a:r>
              <a:rPr lang="en-US" sz="5400" b="1" dirty="0" smtClean="0"/>
              <a:t>jobs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7475200" y="12712700"/>
            <a:ext cx="56896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DD8CE11-607D-8248-BFF5-660A85B7672B}" type="slidenum">
              <a:rPr lang="en-US"/>
              <a:pPr eaLnBrk="1" hangingPunct="1"/>
              <a:t>14</a:t>
            </a:fld>
            <a:endParaRPr lang="en-US"/>
          </a:p>
        </p:txBody>
      </p:sp>
      <p:grpSp>
        <p:nvGrpSpPr>
          <p:cNvPr id="18436" name="Group 61"/>
          <p:cNvGrpSpPr>
            <a:grpSpLocks/>
          </p:cNvGrpSpPr>
          <p:nvPr/>
        </p:nvGrpSpPr>
        <p:grpSpPr bwMode="auto">
          <a:xfrm>
            <a:off x="14868525" y="5511800"/>
            <a:ext cx="4152900" cy="639763"/>
            <a:chOff x="3510080" y="4511951"/>
            <a:chExt cx="1875743" cy="322227"/>
          </a:xfrm>
        </p:grpSpPr>
        <p:sp>
          <p:nvSpPr>
            <p:cNvPr id="83" name="Right Arrow 82"/>
            <p:cNvSpPr/>
            <p:nvPr/>
          </p:nvSpPr>
          <p:spPr>
            <a:xfrm>
              <a:off x="5123391" y="4511951"/>
              <a:ext cx="262432" cy="322227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042831" y="4599904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510080" y="4603102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74148" y="4603102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19354800" y="8870950"/>
            <a:ext cx="3357563" cy="1701800"/>
          </a:xfrm>
          <a:prstGeom prst="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B50B1B"/>
                </a:solidFill>
                <a:latin typeface="Calibri"/>
                <a:cs typeface="Calibri"/>
              </a:rPr>
              <a:t>Spark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9354800" y="5011738"/>
            <a:ext cx="3357563" cy="1701800"/>
          </a:xfrm>
          <a:prstGeom prst="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chemeClr val="accent3"/>
                </a:solidFill>
                <a:latin typeface="Calibri"/>
                <a:cs typeface="Calibri"/>
              </a:rPr>
              <a:t>Spark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chemeClr val="accent3"/>
                </a:solidFill>
                <a:latin typeface="Calibri"/>
                <a:cs typeface="Calibri"/>
              </a:rPr>
              <a:t>Streaming</a:t>
            </a:r>
          </a:p>
        </p:txBody>
      </p:sp>
      <p:grpSp>
        <p:nvGrpSpPr>
          <p:cNvPr id="18439" name="Group 64"/>
          <p:cNvGrpSpPr>
            <a:grpSpLocks/>
          </p:cNvGrpSpPr>
          <p:nvPr/>
        </p:nvGrpSpPr>
        <p:grpSpPr bwMode="auto">
          <a:xfrm>
            <a:off x="20583525" y="7026275"/>
            <a:ext cx="881063" cy="1531938"/>
            <a:chOff x="4377769" y="4618254"/>
            <a:chExt cx="398080" cy="771144"/>
          </a:xfrm>
        </p:grpSpPr>
        <p:sp>
          <p:nvSpPr>
            <p:cNvPr id="80" name="Rectangle 79"/>
            <p:cNvSpPr/>
            <p:nvPr/>
          </p:nvSpPr>
          <p:spPr>
            <a:xfrm>
              <a:off x="4377769" y="4618254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" lastClr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377769" y="4925913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" lastClr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377769" y="5233571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ysClr val="window" lastClr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8440" name="Group 66"/>
          <p:cNvGrpSpPr>
            <a:grpSpLocks/>
          </p:cNvGrpSpPr>
          <p:nvPr/>
        </p:nvGrpSpPr>
        <p:grpSpPr bwMode="auto">
          <a:xfrm>
            <a:off x="15309850" y="5995988"/>
            <a:ext cx="2355850" cy="1976437"/>
            <a:chOff x="1823448" y="4059179"/>
            <a:chExt cx="1064230" cy="995157"/>
          </a:xfrm>
        </p:grpSpPr>
        <p:cxnSp>
          <p:nvCxnSpPr>
            <p:cNvPr id="72" name="Straight Arrow Connector 71"/>
            <p:cNvCxnSpPr>
              <a:stCxn id="68" idx="2"/>
              <a:endCxn id="85" idx="2"/>
            </p:cNvCxnSpPr>
            <p:nvPr/>
          </p:nvCxnSpPr>
          <p:spPr>
            <a:xfrm flipH="1" flipV="1">
              <a:off x="1823448" y="4062376"/>
              <a:ext cx="829727" cy="99196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8" idx="2"/>
              <a:endCxn id="84" idx="2"/>
            </p:cNvCxnSpPr>
            <p:nvPr/>
          </p:nvCxnSpPr>
          <p:spPr>
            <a:xfrm flipH="1" flipV="1">
              <a:off x="2355563" y="4059179"/>
              <a:ext cx="297612" cy="99515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8" idx="2"/>
              <a:endCxn id="87" idx="2"/>
            </p:cNvCxnSpPr>
            <p:nvPr/>
          </p:nvCxnSpPr>
          <p:spPr>
            <a:xfrm flipV="1">
              <a:off x="2653175" y="4062376"/>
              <a:ext cx="234503" cy="99196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14557375" y="7204075"/>
            <a:ext cx="5178425" cy="768350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batches of X seconds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4249400" y="4800600"/>
            <a:ext cx="4673600" cy="769938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</a:t>
            </a:r>
            <a:r>
              <a:rPr lang="en-US" sz="4400" kern="0" dirty="0" err="1">
                <a:solidFill>
                  <a:sysClr val="windowText" lastClr="000000"/>
                </a:solidFill>
                <a:latin typeface="Calibri"/>
                <a:cs typeface="Calibri"/>
              </a:rPr>
              <a:t>ive</a:t>
            </a:r>
            <a:r>
              <a:rPr lang="en-US" sz="4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 data stream</a:t>
            </a:r>
          </a:p>
        </p:txBody>
      </p:sp>
      <p:grpSp>
        <p:nvGrpSpPr>
          <p:cNvPr id="18443" name="Group 89"/>
          <p:cNvGrpSpPr>
            <a:grpSpLocks/>
          </p:cNvGrpSpPr>
          <p:nvPr/>
        </p:nvGrpSpPr>
        <p:grpSpPr bwMode="auto">
          <a:xfrm>
            <a:off x="14859000" y="9431338"/>
            <a:ext cx="4191000" cy="1201737"/>
            <a:chOff x="15712706" y="10151158"/>
            <a:chExt cx="4191000" cy="1201983"/>
          </a:xfrm>
        </p:grpSpPr>
        <p:grpSp>
          <p:nvGrpSpPr>
            <p:cNvPr id="18445" name="Group 65"/>
            <p:cNvGrpSpPr>
              <a:grpSpLocks/>
            </p:cNvGrpSpPr>
            <p:nvPr/>
          </p:nvGrpSpPr>
          <p:grpSpPr bwMode="auto">
            <a:xfrm>
              <a:off x="15712706" y="10151158"/>
              <a:ext cx="4081598" cy="640089"/>
              <a:chOff x="3519264" y="4541124"/>
              <a:chExt cx="1843853" cy="322227"/>
            </a:xfrm>
          </p:grpSpPr>
          <p:sp>
            <p:nvSpPr>
              <p:cNvPr id="75" name="Right Arrow 74"/>
              <p:cNvSpPr/>
              <p:nvPr/>
            </p:nvSpPr>
            <p:spPr>
              <a:xfrm rot="10800000">
                <a:off x="3519264" y="4541124"/>
                <a:ext cx="262477" cy="322128"/>
              </a:xfrm>
              <a:prstGeom prst="rightArrow">
                <a:avLst/>
              </a:prstGeom>
              <a:gradFill>
                <a:lin ang="5400000" scaled="0"/>
              </a:gra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400" kern="0">
                  <a:solidFill>
                    <a:sysClr val="window" lastClr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30044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400" kern="0">
                  <a:solidFill>
                    <a:sysClr val="window" lastClr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897919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400" kern="0">
                  <a:solidFill>
                    <a:sysClr val="window" lastClr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965038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400" kern="0">
                  <a:solidFill>
                    <a:sysClr val="window" lastClr="FFFFFF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5738106" y="10583046"/>
              <a:ext cx="4165600" cy="7700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kern="0" dirty="0">
                  <a:solidFill>
                    <a:sysClr val="windowText" lastClr="000000"/>
                  </a:solidFill>
                  <a:latin typeface="Calibri"/>
                  <a:cs typeface="Calibri"/>
                </a:rPr>
                <a:t>processed results</a:t>
              </a:r>
            </a:p>
          </p:txBody>
        </p:sp>
      </p:grpSp>
      <p:sp>
        <p:nvSpPr>
          <p:cNvPr id="132" name="Content Placeholder 2"/>
          <p:cNvSpPr txBox="1">
            <a:spLocks/>
          </p:cNvSpPr>
          <p:nvPr/>
        </p:nvSpPr>
        <p:spPr bwMode="auto">
          <a:xfrm>
            <a:off x="1219200" y="5791200"/>
            <a:ext cx="12877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spcBef>
                <a:spcPts val="3600"/>
              </a:spcBef>
              <a:defRPr/>
            </a:pPr>
            <a:r>
              <a:rPr lang="en-US" sz="4400" dirty="0" smtClean="0">
                <a:latin typeface="Calibri"/>
                <a:cs typeface="Calibri"/>
              </a:rPr>
              <a:t>Batch sizes as low as ½ second, latency ~ 1 second</a:t>
            </a:r>
          </a:p>
          <a:p>
            <a:pPr>
              <a:spcBef>
                <a:spcPts val="3600"/>
              </a:spcBef>
              <a:defRPr/>
            </a:pPr>
            <a:r>
              <a:rPr lang="en-US" sz="4400" dirty="0" smtClean="0">
                <a:latin typeface="Calibri"/>
                <a:cs typeface="Calibri"/>
              </a:rPr>
              <a:t>Potential for combining batch processing and streaming processing in the same system</a:t>
            </a:r>
            <a:endParaRPr lang="en-US" sz="4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 1 – Get </a:t>
            </a:r>
            <a:r>
              <a:rPr lang="en-US" dirty="0" err="1"/>
              <a:t>hashtags</a:t>
            </a:r>
            <a:r>
              <a:rPr lang="en-US" dirty="0"/>
              <a:t> from Twitter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4000" dirty="0" err="1" smtClean="0">
                <a:latin typeface="Consolas"/>
                <a:cs typeface="Consolas"/>
              </a:rPr>
              <a:t>val</a:t>
            </a:r>
            <a:r>
              <a:rPr lang="en-US" sz="4000" dirty="0" smtClean="0">
                <a:latin typeface="Consolas"/>
                <a:cs typeface="Consolas"/>
              </a:rPr>
              <a:t> </a:t>
            </a:r>
            <a:r>
              <a:rPr lang="en-US" sz="4000" dirty="0" smtClean="0">
                <a:solidFill>
                  <a:srgbClr val="B50B1B"/>
                </a:solidFill>
                <a:latin typeface="Consolas"/>
                <a:cs typeface="Consolas"/>
              </a:rPr>
              <a:t>tweets</a:t>
            </a:r>
            <a:r>
              <a:rPr lang="en-US" sz="4000" dirty="0" smtClean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4000" dirty="0" smtClean="0">
                <a:latin typeface="Consolas"/>
                <a:cs typeface="Consolas"/>
              </a:rPr>
              <a:t>= </a:t>
            </a:r>
            <a:r>
              <a:rPr lang="en-US" sz="4000" dirty="0" err="1" smtClean="0">
                <a:latin typeface="Consolas"/>
                <a:cs typeface="Consolas"/>
              </a:rPr>
              <a:t>ssc.</a:t>
            </a:r>
            <a:r>
              <a:rPr lang="en-US" sz="4000" dirty="0" err="1" smtClean="0">
                <a:solidFill>
                  <a:srgbClr val="0D8BE6"/>
                </a:solidFill>
                <a:latin typeface="Consolas"/>
                <a:cs typeface="Consolas"/>
              </a:rPr>
              <a:t>twitterStream</a:t>
            </a:r>
            <a:r>
              <a:rPr lang="en-US" sz="4000" dirty="0" smtClean="0">
                <a:latin typeface="Consolas"/>
                <a:cs typeface="Consolas"/>
              </a:rPr>
              <a:t>(&lt;Twitter username&gt;, &lt;Twitter password&gt;)</a:t>
            </a:r>
          </a:p>
          <a:p>
            <a:pPr marL="0" indent="0">
              <a:buFont typeface="Wingdings" charset="0"/>
              <a:buNone/>
              <a:defRPr/>
            </a:pPr>
            <a:endParaRPr lang="en-US" sz="6000" dirty="0" smtClean="0"/>
          </a:p>
          <a:p>
            <a:pPr>
              <a:defRPr/>
            </a:pPr>
            <a:endParaRPr lang="en-US" sz="4800" dirty="0"/>
          </a:p>
        </p:txBody>
      </p:sp>
      <p:sp>
        <p:nvSpPr>
          <p:cNvPr id="81" name="Rounded Rectangular Callout 80"/>
          <p:cNvSpPr/>
          <p:nvPr/>
        </p:nvSpPr>
        <p:spPr>
          <a:xfrm>
            <a:off x="1219200" y="4191000"/>
            <a:ext cx="13944600" cy="1371600"/>
          </a:xfrm>
          <a:prstGeom prst="wedgeRoundRectCallout">
            <a:avLst>
              <a:gd name="adj1" fmla="val -32316"/>
              <a:gd name="adj2" fmla="val -91974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000000"/>
                </a:solidFill>
                <a:latin typeface="Calibri"/>
                <a:cs typeface="Calibri"/>
              </a:rPr>
              <a:t>DStream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: a sequence of RDD representing a stream of data</a:t>
            </a:r>
          </a:p>
        </p:txBody>
      </p:sp>
      <p:grpSp>
        <p:nvGrpSpPr>
          <p:cNvPr id="18436" name="Group 84"/>
          <p:cNvGrpSpPr>
            <a:grpSpLocks/>
          </p:cNvGrpSpPr>
          <p:nvPr/>
        </p:nvGrpSpPr>
        <p:grpSpPr bwMode="auto">
          <a:xfrm>
            <a:off x="7788275" y="8039100"/>
            <a:ext cx="2225675" cy="592138"/>
            <a:chOff x="7918600" y="4832650"/>
            <a:chExt cx="2458447" cy="653855"/>
          </a:xfrm>
        </p:grpSpPr>
        <p:sp>
          <p:nvSpPr>
            <p:cNvPr id="86" name="Alternate Process 85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87" name="Straight Connector 86"/>
            <p:cNvCxnSpPr>
              <a:stCxn id="86" idx="0"/>
              <a:endCxn id="86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18437" name="Group 89"/>
          <p:cNvGrpSpPr>
            <a:grpSpLocks/>
          </p:cNvGrpSpPr>
          <p:nvPr/>
        </p:nvGrpSpPr>
        <p:grpSpPr bwMode="auto">
          <a:xfrm>
            <a:off x="7646988" y="8742363"/>
            <a:ext cx="2614612" cy="760412"/>
            <a:chOff x="7762239" y="5609988"/>
            <a:chExt cx="2889827" cy="840669"/>
          </a:xfrm>
        </p:grpSpPr>
        <p:pic>
          <p:nvPicPr>
            <p:cNvPr id="19490" name="Picture 9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1" name="Picture 9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2" name="Picture 9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3" name="Picture 9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7620000" y="6538913"/>
            <a:ext cx="12192000" cy="1033462"/>
            <a:chOff x="3523416" y="4511948"/>
            <a:chExt cx="1861716" cy="322227"/>
          </a:xfrm>
        </p:grpSpPr>
        <p:sp>
          <p:nvSpPr>
            <p:cNvPr id="96" name="Right Arrow 95"/>
            <p:cNvSpPr/>
            <p:nvPr/>
          </p:nvSpPr>
          <p:spPr>
            <a:xfrm>
              <a:off x="5122601" y="4511948"/>
              <a:ext cx="262531" cy="322227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55750" y="4600053"/>
              <a:ext cx="408705" cy="1554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kern="0" dirty="0">
                  <a:solidFill>
                    <a:schemeClr val="tx1"/>
                  </a:solidFill>
                  <a:latin typeface="Calibri"/>
                </a:rPr>
                <a:t>batch @ t+1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523416" y="4603518"/>
              <a:ext cx="408705" cy="1554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kern="0" dirty="0">
                  <a:solidFill>
                    <a:schemeClr val="tx1"/>
                  </a:solidFill>
                  <a:latin typeface="Calibri"/>
                </a:rPr>
                <a:t>b</a:t>
              </a:r>
              <a:r>
                <a:rPr lang="en-US" sz="3600" kern="0" dirty="0" err="1">
                  <a:solidFill>
                    <a:schemeClr val="tx1"/>
                  </a:solidFill>
                  <a:latin typeface="Calibri"/>
                </a:rPr>
                <a:t>atch</a:t>
              </a:r>
              <a:r>
                <a:rPr lang="en-US" sz="3600" kern="0" dirty="0">
                  <a:solidFill>
                    <a:schemeClr val="tx1"/>
                  </a:solidFill>
                  <a:latin typeface="Calibri"/>
                </a:rPr>
                <a:t> @ t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587600" y="4603518"/>
              <a:ext cx="408705" cy="1554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kern="0" dirty="0">
                  <a:solidFill>
                    <a:schemeClr val="tx1"/>
                  </a:solidFill>
                  <a:latin typeface="Calibri"/>
                </a:rPr>
                <a:t>batch @ t+2</a:t>
              </a:r>
            </a:p>
          </p:txBody>
        </p:sp>
      </p:grpSp>
      <p:grpSp>
        <p:nvGrpSpPr>
          <p:cNvPr id="18440" name="Group 110"/>
          <p:cNvGrpSpPr>
            <a:grpSpLocks/>
          </p:cNvGrpSpPr>
          <p:nvPr/>
        </p:nvGrpSpPr>
        <p:grpSpPr bwMode="auto">
          <a:xfrm>
            <a:off x="11163300" y="8742363"/>
            <a:ext cx="2614613" cy="760412"/>
            <a:chOff x="7762239" y="5609988"/>
            <a:chExt cx="2889827" cy="840669"/>
          </a:xfrm>
        </p:grpSpPr>
        <p:pic>
          <p:nvPicPr>
            <p:cNvPr id="19482" name="Picture 158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6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16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16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2" name="Group 169"/>
          <p:cNvGrpSpPr>
            <a:grpSpLocks/>
          </p:cNvGrpSpPr>
          <p:nvPr/>
        </p:nvGrpSpPr>
        <p:grpSpPr bwMode="auto">
          <a:xfrm>
            <a:off x="14611350" y="8742363"/>
            <a:ext cx="2614613" cy="760412"/>
            <a:chOff x="7762239" y="5609988"/>
            <a:chExt cx="2889827" cy="840669"/>
          </a:xfrm>
        </p:grpSpPr>
        <p:pic>
          <p:nvPicPr>
            <p:cNvPr id="19478" name="Picture 17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17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17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17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3124200" y="7916863"/>
            <a:ext cx="4953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>
                <a:latin typeface="Calibri" charset="0"/>
                <a:cs typeface="Calibri" charset="0"/>
              </a:rPr>
              <a:t>tweets DStream</a:t>
            </a:r>
          </a:p>
        </p:txBody>
      </p:sp>
      <p:sp>
        <p:nvSpPr>
          <p:cNvPr id="176" name="Rounded Rectangular Callout 175"/>
          <p:cNvSpPr/>
          <p:nvPr/>
        </p:nvSpPr>
        <p:spPr>
          <a:xfrm>
            <a:off x="16002000" y="9753600"/>
            <a:ext cx="7162800" cy="1524000"/>
          </a:xfrm>
          <a:prstGeom prst="wedgeRoundRectCallout">
            <a:avLst>
              <a:gd name="adj1" fmla="val -41475"/>
              <a:gd name="adj2" fmla="val -126510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stored in memory as an RDD (immutable, distributed)</a:t>
            </a:r>
          </a:p>
        </p:txBody>
      </p:sp>
      <p:grpSp>
        <p:nvGrpSpPr>
          <p:cNvPr id="42" name="Group 84"/>
          <p:cNvGrpSpPr>
            <a:grpSpLocks/>
          </p:cNvGrpSpPr>
          <p:nvPr/>
        </p:nvGrpSpPr>
        <p:grpSpPr bwMode="auto">
          <a:xfrm>
            <a:off x="11296650" y="8048625"/>
            <a:ext cx="2225675" cy="592138"/>
            <a:chOff x="7918600" y="4832650"/>
            <a:chExt cx="2458447" cy="653855"/>
          </a:xfrm>
        </p:grpSpPr>
        <p:sp>
          <p:nvSpPr>
            <p:cNvPr id="43" name="Alternate Process 42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44" name="Straight Connector 43"/>
            <p:cNvCxnSpPr>
              <a:stCxn id="43" idx="0"/>
              <a:endCxn id="43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47" name="Group 84"/>
          <p:cNvGrpSpPr>
            <a:grpSpLocks/>
          </p:cNvGrpSpPr>
          <p:nvPr/>
        </p:nvGrpSpPr>
        <p:grpSpPr bwMode="auto">
          <a:xfrm>
            <a:off x="14725650" y="8048625"/>
            <a:ext cx="2225675" cy="592138"/>
            <a:chOff x="7918600" y="4832650"/>
            <a:chExt cx="2458447" cy="653855"/>
          </a:xfrm>
        </p:grpSpPr>
        <p:sp>
          <p:nvSpPr>
            <p:cNvPr id="48" name="Alternate Process 47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49" name="Straight Connector 48"/>
            <p:cNvCxnSpPr>
              <a:stCxn id="48" idx="0"/>
              <a:endCxn id="48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828800" y="6621463"/>
            <a:ext cx="838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>
                <a:latin typeface="Calibri" charset="0"/>
                <a:cs typeface="Calibri" charset="0"/>
              </a:rPr>
              <a:t>Twitter Streaming API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569 L 5E-6 -2.2222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569 L 5E-6 -2.22222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569 L 5E-6 -2.22222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75" grpId="0"/>
      <p:bldP spid="176" grpId="0" animBg="1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1 – Get </a:t>
            </a:r>
            <a:r>
              <a:rPr lang="en-US" dirty="0" err="1" smtClean="0"/>
              <a:t>hashtags</a:t>
            </a:r>
            <a:r>
              <a:rPr lang="en-US" dirty="0" smtClean="0"/>
              <a:t> from Twitter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9800" y="2971800"/>
            <a:ext cx="22390100" cy="31242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tweets =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ssc.twitterStream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(&lt;Twitter username&gt;, &lt;Twitter password&gt;)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4000" dirty="0" err="1">
                <a:latin typeface="Consolas"/>
                <a:cs typeface="Consolas"/>
              </a:rPr>
              <a:t>val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err="1" smtClean="0">
                <a:solidFill>
                  <a:srgbClr val="C61B1B"/>
                </a:solidFill>
                <a:latin typeface="Consolas"/>
                <a:cs typeface="Consolas"/>
              </a:rPr>
              <a:t>hashTags</a:t>
            </a:r>
            <a:r>
              <a:rPr lang="en-US" sz="4000" dirty="0" smtClean="0">
                <a:solidFill>
                  <a:srgbClr val="C61B1B"/>
                </a:solidFill>
                <a:latin typeface="Consolas"/>
                <a:cs typeface="Consolas"/>
              </a:rPr>
              <a:t> </a:t>
            </a:r>
            <a:r>
              <a:rPr lang="en-US" sz="4000" dirty="0">
                <a:latin typeface="Consolas"/>
                <a:cs typeface="Consolas"/>
              </a:rPr>
              <a:t>= </a:t>
            </a:r>
            <a:r>
              <a:rPr lang="en-US" sz="4000" dirty="0" err="1">
                <a:solidFill>
                  <a:srgbClr val="C61B1B"/>
                </a:solidFill>
                <a:latin typeface="Consolas"/>
                <a:cs typeface="Consolas"/>
              </a:rPr>
              <a:t>tweets</a:t>
            </a:r>
            <a:r>
              <a:rPr lang="en-US" sz="4000" dirty="0" err="1">
                <a:latin typeface="Consolas"/>
                <a:cs typeface="Consolas"/>
              </a:rPr>
              <a:t>.</a:t>
            </a:r>
            <a:r>
              <a:rPr lang="en-US" sz="4000" dirty="0" err="1">
                <a:solidFill>
                  <a:srgbClr val="0D8BE6"/>
                </a:solidFill>
                <a:latin typeface="Consolas"/>
                <a:cs typeface="Consolas"/>
              </a:rPr>
              <a:t>flatMap</a:t>
            </a:r>
            <a:r>
              <a:rPr lang="en-US" sz="4000" dirty="0">
                <a:solidFill>
                  <a:srgbClr val="0D8BE6"/>
                </a:solidFill>
                <a:latin typeface="Consolas"/>
                <a:cs typeface="Consolas"/>
              </a:rPr>
              <a:t> </a:t>
            </a:r>
            <a:r>
              <a:rPr lang="en-US" sz="4000" dirty="0">
                <a:latin typeface="Consolas"/>
                <a:cs typeface="Consolas"/>
              </a:rPr>
              <a:t>(status =&gt; </a:t>
            </a:r>
            <a:r>
              <a:rPr lang="en-US" sz="4000" dirty="0" err="1">
                <a:latin typeface="Consolas"/>
                <a:cs typeface="Consolas"/>
              </a:rPr>
              <a:t>getTags</a:t>
            </a:r>
            <a:r>
              <a:rPr lang="en-US" sz="4000" dirty="0">
                <a:latin typeface="Consolas"/>
                <a:cs typeface="Consolas"/>
              </a:rPr>
              <a:t>(status))</a:t>
            </a:r>
          </a:p>
          <a:p>
            <a:pPr marL="0" indent="0">
              <a:buFont typeface="Wingdings" charset="0"/>
              <a:buNone/>
              <a:defRPr/>
            </a:pPr>
            <a:endParaRPr lang="en-US" sz="6000" dirty="0" smtClean="0"/>
          </a:p>
          <a:p>
            <a:pPr>
              <a:defRPr/>
            </a:pPr>
            <a:endParaRPr lang="en-US" sz="48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51750" y="8621713"/>
            <a:ext cx="3168650" cy="3189287"/>
            <a:chOff x="7651750" y="8621713"/>
            <a:chExt cx="3168445" cy="3189287"/>
          </a:xfrm>
        </p:grpSpPr>
        <p:grpSp>
          <p:nvGrpSpPr>
            <p:cNvPr id="20553" name="Group 18"/>
            <p:cNvGrpSpPr>
              <a:grpSpLocks/>
            </p:cNvGrpSpPr>
            <p:nvPr/>
          </p:nvGrpSpPr>
          <p:grpSpPr bwMode="auto">
            <a:xfrm>
              <a:off x="7651750" y="11050588"/>
              <a:ext cx="2614613" cy="760412"/>
              <a:chOff x="13968431" y="5604337"/>
              <a:chExt cx="2889827" cy="840669"/>
            </a:xfrm>
          </p:grpSpPr>
          <p:pic>
            <p:nvPicPr>
              <p:cNvPr id="20561" name="Picture 19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2" name="Picture 20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3" name="Picture 21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4" name="Picture 22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54" name="Group 23"/>
            <p:cNvGrpSpPr>
              <a:grpSpLocks/>
            </p:cNvGrpSpPr>
            <p:nvPr/>
          </p:nvGrpSpPr>
          <p:grpSpPr bwMode="auto">
            <a:xfrm>
              <a:off x="7767638" y="10323513"/>
              <a:ext cx="2224087" cy="590550"/>
              <a:chOff x="7918600" y="4832650"/>
              <a:chExt cx="2458447" cy="653855"/>
            </a:xfrm>
          </p:grpSpPr>
          <p:sp>
            <p:nvSpPr>
              <p:cNvPr id="25" name="Alternate Process 24"/>
              <p:cNvSpPr/>
              <p:nvPr/>
            </p:nvSpPr>
            <p:spPr>
              <a:xfrm>
                <a:off x="7918592" y="4846711"/>
                <a:ext cx="2458288" cy="629248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26" name="Straight Connector 25"/>
              <p:cNvCxnSpPr>
                <a:stCxn id="25" idx="0"/>
                <a:endCxn id="25" idx="2"/>
              </p:cNvCxnSpPr>
              <p:nvPr/>
            </p:nvCxnSpPr>
            <p:spPr>
              <a:xfrm>
                <a:off x="9148613" y="4846711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785558" y="4832650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8548517" y="4857257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555" name="TextBox 62"/>
            <p:cNvSpPr txBox="1">
              <a:spLocks noChangeArrowheads="1"/>
            </p:cNvSpPr>
            <p:nvPr/>
          </p:nvSpPr>
          <p:spPr bwMode="auto">
            <a:xfrm>
              <a:off x="8778875" y="9457615"/>
              <a:ext cx="2041320" cy="55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Calibri" charset="0"/>
                  <a:cs typeface="Calibri" charset="0"/>
                </a:rPr>
                <a:t>flatMap</a:t>
              </a:r>
            </a:p>
          </p:txBody>
        </p:sp>
        <p:cxnSp>
          <p:nvCxnSpPr>
            <p:cNvPr id="109" name="Straight Arrow Connector 108"/>
            <p:cNvCxnSpPr>
              <a:stCxn id="9" idx="2"/>
              <a:endCxn id="25" idx="0"/>
            </p:cNvCxnSpPr>
            <p:nvPr/>
          </p:nvCxnSpPr>
          <p:spPr bwMode="auto">
            <a:xfrm flipH="1">
              <a:off x="8878809" y="8621713"/>
              <a:ext cx="22224" cy="1714500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1168063" y="8621713"/>
            <a:ext cx="3168650" cy="3189287"/>
            <a:chOff x="11168063" y="8621713"/>
            <a:chExt cx="3168091" cy="3189287"/>
          </a:xfrm>
        </p:grpSpPr>
        <p:sp>
          <p:nvSpPr>
            <p:cNvPr id="20541" name="TextBox 131"/>
            <p:cNvSpPr txBox="1">
              <a:spLocks noChangeArrowheads="1"/>
            </p:cNvSpPr>
            <p:nvPr/>
          </p:nvSpPr>
          <p:spPr bwMode="auto">
            <a:xfrm>
              <a:off x="12294834" y="9457615"/>
              <a:ext cx="2041320" cy="55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Calibri" charset="0"/>
                  <a:cs typeface="Calibri" charset="0"/>
                </a:rPr>
                <a:t>flatMap</a:t>
              </a:r>
            </a:p>
          </p:txBody>
        </p:sp>
        <p:grpSp>
          <p:nvGrpSpPr>
            <p:cNvPr id="20542" name="Group 121"/>
            <p:cNvGrpSpPr>
              <a:grpSpLocks/>
            </p:cNvGrpSpPr>
            <p:nvPr/>
          </p:nvGrpSpPr>
          <p:grpSpPr bwMode="auto">
            <a:xfrm>
              <a:off x="11168063" y="11050588"/>
              <a:ext cx="2614612" cy="760412"/>
              <a:chOff x="13968431" y="5604337"/>
              <a:chExt cx="2889827" cy="840669"/>
            </a:xfrm>
          </p:grpSpPr>
          <p:pic>
            <p:nvPicPr>
              <p:cNvPr id="20549" name="Picture 122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0" name="Picture 123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1" name="Picture 124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2" name="Picture 125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43" name="Group 126"/>
            <p:cNvGrpSpPr>
              <a:grpSpLocks/>
            </p:cNvGrpSpPr>
            <p:nvPr/>
          </p:nvGrpSpPr>
          <p:grpSpPr bwMode="auto">
            <a:xfrm>
              <a:off x="11283950" y="10323513"/>
              <a:ext cx="2224088" cy="590550"/>
              <a:chOff x="7918600" y="4832650"/>
              <a:chExt cx="2458447" cy="653855"/>
            </a:xfrm>
          </p:grpSpPr>
          <p:sp>
            <p:nvSpPr>
              <p:cNvPr id="128" name="Alternate Process 127"/>
              <p:cNvSpPr/>
              <p:nvPr/>
            </p:nvSpPr>
            <p:spPr>
              <a:xfrm>
                <a:off x="7918578" y="4846711"/>
                <a:ext cx="2458014" cy="629248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129" name="Straight Connector 128"/>
              <p:cNvCxnSpPr>
                <a:stCxn id="128" idx="0"/>
                <a:endCxn id="128" idx="2"/>
              </p:cNvCxnSpPr>
              <p:nvPr/>
            </p:nvCxnSpPr>
            <p:spPr>
              <a:xfrm>
                <a:off x="9148462" y="4846711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9785335" y="4832650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8548433" y="4857257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133" name="Straight Arrow Connector 132"/>
            <p:cNvCxnSpPr>
              <a:stCxn id="113" idx="2"/>
              <a:endCxn id="128" idx="0"/>
            </p:cNvCxnSpPr>
            <p:nvPr/>
          </p:nvCxnSpPr>
          <p:spPr bwMode="auto">
            <a:xfrm flipH="1">
              <a:off x="12394984" y="8621713"/>
              <a:ext cx="22221" cy="1714500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4570075" y="8621713"/>
            <a:ext cx="3213100" cy="3189287"/>
            <a:chOff x="14570075" y="8621713"/>
            <a:chExt cx="3213099" cy="3189287"/>
          </a:xfrm>
        </p:grpSpPr>
        <p:sp>
          <p:nvSpPr>
            <p:cNvPr id="20528" name="TextBox 153"/>
            <p:cNvSpPr txBox="1">
              <a:spLocks noChangeArrowheads="1"/>
            </p:cNvSpPr>
            <p:nvPr/>
          </p:nvSpPr>
          <p:spPr bwMode="auto">
            <a:xfrm>
              <a:off x="15741854" y="9457615"/>
              <a:ext cx="2041320" cy="55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Calibri" charset="0"/>
                  <a:cs typeface="Calibri" charset="0"/>
                </a:rPr>
                <a:t>flatMap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4507368" y="10346532"/>
              <a:ext cx="773113" cy="6477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+mj-lt"/>
                  <a:cs typeface="Tw Cen MT"/>
                </a:rPr>
                <a:t>…</a:t>
              </a:r>
            </a:p>
          </p:txBody>
        </p:sp>
        <p:grpSp>
          <p:nvGrpSpPr>
            <p:cNvPr id="20530" name="Group 143"/>
            <p:cNvGrpSpPr>
              <a:grpSpLocks/>
            </p:cNvGrpSpPr>
            <p:nvPr/>
          </p:nvGrpSpPr>
          <p:grpSpPr bwMode="auto">
            <a:xfrm>
              <a:off x="14614525" y="11050588"/>
              <a:ext cx="2614613" cy="760412"/>
              <a:chOff x="13968431" y="5604337"/>
              <a:chExt cx="2889827" cy="840669"/>
            </a:xfrm>
          </p:grpSpPr>
          <p:pic>
            <p:nvPicPr>
              <p:cNvPr id="20537" name="Picture 144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8" name="Picture 145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9" name="Picture 146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0" name="Picture 147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31" name="Group 148"/>
            <p:cNvGrpSpPr>
              <a:grpSpLocks/>
            </p:cNvGrpSpPr>
            <p:nvPr/>
          </p:nvGrpSpPr>
          <p:grpSpPr bwMode="auto">
            <a:xfrm>
              <a:off x="14730413" y="10323513"/>
              <a:ext cx="2224087" cy="590550"/>
              <a:chOff x="7918600" y="4832650"/>
              <a:chExt cx="2458447" cy="653855"/>
            </a:xfrm>
          </p:grpSpPr>
          <p:sp>
            <p:nvSpPr>
              <p:cNvPr id="150" name="Alternate Process 149"/>
              <p:cNvSpPr/>
              <p:nvPr/>
            </p:nvSpPr>
            <p:spPr>
              <a:xfrm>
                <a:off x="7918600" y="4846711"/>
                <a:ext cx="2458446" cy="629248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151" name="Straight Connector 150"/>
              <p:cNvCxnSpPr>
                <a:stCxn id="150" idx="0"/>
                <a:endCxn id="150" idx="2"/>
              </p:cNvCxnSpPr>
              <p:nvPr/>
            </p:nvCxnSpPr>
            <p:spPr>
              <a:xfrm>
                <a:off x="9148700" y="4846711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9785686" y="4832650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8548565" y="4857257"/>
                <a:ext cx="0" cy="629248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155" name="Straight Arrow Connector 154"/>
            <p:cNvCxnSpPr>
              <a:stCxn id="135" idx="2"/>
              <a:endCxn id="150" idx="0"/>
            </p:cNvCxnSpPr>
            <p:nvPr/>
          </p:nvCxnSpPr>
          <p:spPr bwMode="auto">
            <a:xfrm flipH="1">
              <a:off x="15843250" y="8621713"/>
              <a:ext cx="20638" cy="1714500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63" name="Rounded Rectangular Callout 162"/>
          <p:cNvSpPr/>
          <p:nvPr/>
        </p:nvSpPr>
        <p:spPr>
          <a:xfrm>
            <a:off x="5867400" y="5029200"/>
            <a:ext cx="16840200" cy="1066800"/>
          </a:xfrm>
          <a:prstGeom prst="wedgeRoundRectCallout">
            <a:avLst>
              <a:gd name="adj1" fmla="val -33903"/>
              <a:gd name="adj2" fmla="val -105203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400" b="1" dirty="0">
                <a:solidFill>
                  <a:srgbClr val="000000"/>
                </a:solidFill>
                <a:latin typeface="Calibri"/>
                <a:cs typeface="Calibri"/>
              </a:rPr>
              <a:t>transformation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: modify data in one </a:t>
            </a:r>
            <a:r>
              <a:rPr lang="en-US" sz="4400" dirty="0" err="1">
                <a:solidFill>
                  <a:srgbClr val="000000"/>
                </a:solidFill>
                <a:latin typeface="Calibri"/>
                <a:cs typeface="Calibri"/>
              </a:rPr>
              <a:t>Dstream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to create another </a:t>
            </a:r>
            <a:r>
              <a:rPr lang="en-US" sz="4400" dirty="0" err="1">
                <a:solidFill>
                  <a:srgbClr val="000000"/>
                </a:solidFill>
                <a:latin typeface="Calibri"/>
                <a:cs typeface="Calibri"/>
              </a:rPr>
              <a:t>DStream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165" name="Rounded Rectangular Callout 164"/>
          <p:cNvSpPr/>
          <p:nvPr/>
        </p:nvSpPr>
        <p:spPr>
          <a:xfrm>
            <a:off x="914400" y="5029200"/>
            <a:ext cx="3886200" cy="1066800"/>
          </a:xfrm>
          <a:prstGeom prst="wedgeRoundRectCallout">
            <a:avLst>
              <a:gd name="adj1" fmla="val -14849"/>
              <a:gd name="adj2" fmla="val -98253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new </a:t>
            </a:r>
            <a:r>
              <a:rPr lang="en-US" sz="4400" dirty="0" err="1">
                <a:solidFill>
                  <a:srgbClr val="000000"/>
                </a:solidFill>
                <a:latin typeface="Calibri"/>
                <a:cs typeface="Calibri"/>
              </a:rPr>
              <a:t>DStream</a:t>
            </a:r>
            <a:endParaRPr lang="en-US" sz="4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7" name="Rounded Rectangular Callout 166"/>
          <p:cNvSpPr/>
          <p:nvPr/>
        </p:nvSpPr>
        <p:spPr>
          <a:xfrm>
            <a:off x="17526000" y="10287000"/>
            <a:ext cx="5181600" cy="1371600"/>
          </a:xfrm>
          <a:prstGeom prst="wedgeRoundRectCallout">
            <a:avLst>
              <a:gd name="adj1" fmla="val -59817"/>
              <a:gd name="adj2" fmla="val -22499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Calibri"/>
                <a:cs typeface="Calibri"/>
              </a:rPr>
              <a:t>new RDDs created for every batch </a:t>
            </a:r>
          </a:p>
        </p:txBody>
      </p:sp>
      <p:grpSp>
        <p:nvGrpSpPr>
          <p:cNvPr id="20489" name="Group 2"/>
          <p:cNvGrpSpPr>
            <a:grpSpLocks/>
          </p:cNvGrpSpPr>
          <p:nvPr/>
        </p:nvGrpSpPr>
        <p:grpSpPr bwMode="auto">
          <a:xfrm>
            <a:off x="3124200" y="6538913"/>
            <a:ext cx="16687800" cy="3367087"/>
            <a:chOff x="3124200" y="6538913"/>
            <a:chExt cx="16687800" cy="3367087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181600" y="7467600"/>
              <a:ext cx="3505200" cy="24384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7000">
                  <a:schemeClr val="bg1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492" name="Group 7"/>
            <p:cNvGrpSpPr>
              <a:grpSpLocks/>
            </p:cNvGrpSpPr>
            <p:nvPr/>
          </p:nvGrpSpPr>
          <p:grpSpPr bwMode="auto">
            <a:xfrm>
              <a:off x="7788275" y="8039100"/>
              <a:ext cx="2225675" cy="592138"/>
              <a:chOff x="7918600" y="4832650"/>
              <a:chExt cx="2458447" cy="653855"/>
            </a:xfrm>
          </p:grpSpPr>
          <p:sp>
            <p:nvSpPr>
              <p:cNvPr id="9" name="Alternate Process 8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10" name="Straight Connector 9"/>
              <p:cNvCxnSpPr>
                <a:stCxn id="9" idx="0"/>
                <a:endCxn id="9" idx="2"/>
              </p:cNvCxnSpPr>
              <p:nvPr/>
            </p:nvCxnSpPr>
            <p:spPr>
              <a:xfrm>
                <a:off x="9147824" y="4846674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9784354" y="4832650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8548117" y="4857191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  <p:grpSp>
          <p:nvGrpSpPr>
            <p:cNvPr id="20493" name="Group 12"/>
            <p:cNvGrpSpPr>
              <a:grpSpLocks/>
            </p:cNvGrpSpPr>
            <p:nvPr/>
          </p:nvGrpSpPr>
          <p:grpSpPr bwMode="auto">
            <a:xfrm>
              <a:off x="7646988" y="8742363"/>
              <a:ext cx="2614612" cy="760412"/>
              <a:chOff x="7762239" y="5609988"/>
              <a:chExt cx="2889827" cy="840669"/>
            </a:xfrm>
          </p:grpSpPr>
          <p:pic>
            <p:nvPicPr>
              <p:cNvPr id="20520" name="Picture 13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239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21" name="Picture 14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49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22" name="Picture 15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228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23" name="Picture 16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061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94" name="Group 103"/>
            <p:cNvGrpSpPr>
              <a:grpSpLocks/>
            </p:cNvGrpSpPr>
            <p:nvPr/>
          </p:nvGrpSpPr>
          <p:grpSpPr bwMode="auto">
            <a:xfrm>
              <a:off x="7620000" y="6538913"/>
              <a:ext cx="12192000" cy="1033462"/>
              <a:chOff x="3523416" y="4511948"/>
              <a:chExt cx="1861716" cy="322227"/>
            </a:xfrm>
          </p:grpSpPr>
          <p:sp>
            <p:nvSpPr>
              <p:cNvPr id="105" name="Right Arrow 104"/>
              <p:cNvSpPr/>
              <p:nvPr/>
            </p:nvSpPr>
            <p:spPr>
              <a:xfrm>
                <a:off x="5122601" y="4511948"/>
                <a:ext cx="262531" cy="322227"/>
              </a:xfrm>
              <a:prstGeom prst="rightArrow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kern="0">
                  <a:solidFill>
                    <a:schemeClr val="tx1"/>
                  </a:solidFill>
                  <a:latin typeface="Calibri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055750" y="4600053"/>
                <a:ext cx="408705" cy="15542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kern="0" dirty="0">
                    <a:solidFill>
                      <a:schemeClr val="tx1"/>
                    </a:solidFill>
                    <a:latin typeface="Calibri"/>
                  </a:rPr>
                  <a:t>batch @ t+1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523416" y="4603518"/>
                <a:ext cx="408705" cy="15542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kern="0" dirty="0">
                    <a:solidFill>
                      <a:schemeClr val="tx1"/>
                    </a:solidFill>
                    <a:latin typeface="Calibri"/>
                  </a:rPr>
                  <a:t>b</a:t>
                </a:r>
                <a:r>
                  <a:rPr lang="en-US" sz="3600" kern="0" dirty="0" err="1">
                    <a:solidFill>
                      <a:schemeClr val="tx1"/>
                    </a:solidFill>
                    <a:latin typeface="Calibri"/>
                  </a:rPr>
                  <a:t>atch</a:t>
                </a:r>
                <a:r>
                  <a:rPr lang="en-US" sz="3600" kern="0" dirty="0">
                    <a:solidFill>
                      <a:schemeClr val="tx1"/>
                    </a:solidFill>
                    <a:latin typeface="Calibri"/>
                  </a:rPr>
                  <a:t> @ t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587600" y="4603518"/>
                <a:ext cx="408705" cy="15542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kern="0" dirty="0">
                    <a:solidFill>
                      <a:schemeClr val="tx1"/>
                    </a:solidFill>
                    <a:latin typeface="Calibri"/>
                  </a:rPr>
                  <a:t>batch @ t+2</a:t>
                </a:r>
              </a:p>
            </p:txBody>
          </p:sp>
        </p:grpSp>
        <p:grpSp>
          <p:nvGrpSpPr>
            <p:cNvPr id="20495" name="Group 111"/>
            <p:cNvGrpSpPr>
              <a:grpSpLocks/>
            </p:cNvGrpSpPr>
            <p:nvPr/>
          </p:nvGrpSpPr>
          <p:grpSpPr bwMode="auto">
            <a:xfrm>
              <a:off x="11304588" y="8039100"/>
              <a:ext cx="2225675" cy="592138"/>
              <a:chOff x="7918600" y="4832650"/>
              <a:chExt cx="2458447" cy="653855"/>
            </a:xfrm>
          </p:grpSpPr>
          <p:sp>
            <p:nvSpPr>
              <p:cNvPr id="113" name="Alternate Process 112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114" name="Straight Connector 113"/>
              <p:cNvCxnSpPr>
                <a:stCxn id="113" idx="0"/>
                <a:endCxn id="113" idx="2"/>
              </p:cNvCxnSpPr>
              <p:nvPr/>
            </p:nvCxnSpPr>
            <p:spPr>
              <a:xfrm>
                <a:off x="9147823" y="4846674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9784354" y="4832650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8548116" y="4857191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  <p:grpSp>
          <p:nvGrpSpPr>
            <p:cNvPr id="20496" name="Group 116"/>
            <p:cNvGrpSpPr>
              <a:grpSpLocks/>
            </p:cNvGrpSpPr>
            <p:nvPr/>
          </p:nvGrpSpPr>
          <p:grpSpPr bwMode="auto">
            <a:xfrm>
              <a:off x="11163300" y="8742363"/>
              <a:ext cx="2614613" cy="760412"/>
              <a:chOff x="7762239" y="5609988"/>
              <a:chExt cx="2889827" cy="840669"/>
            </a:xfrm>
          </p:grpSpPr>
          <p:pic>
            <p:nvPicPr>
              <p:cNvPr id="20508" name="Picture 117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239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9" name="Picture 118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49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0" name="Picture 119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228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1" name="Picture 120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061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97" name="Group 133"/>
            <p:cNvGrpSpPr>
              <a:grpSpLocks/>
            </p:cNvGrpSpPr>
            <p:nvPr/>
          </p:nvGrpSpPr>
          <p:grpSpPr bwMode="auto">
            <a:xfrm>
              <a:off x="14752638" y="8039100"/>
              <a:ext cx="2224087" cy="592138"/>
              <a:chOff x="7918600" y="4832650"/>
              <a:chExt cx="2458447" cy="653855"/>
            </a:xfrm>
          </p:grpSpPr>
          <p:sp>
            <p:nvSpPr>
              <p:cNvPr id="135" name="Alternate Process 134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136" name="Straight Connector 135"/>
              <p:cNvCxnSpPr>
                <a:stCxn id="135" idx="0"/>
                <a:endCxn id="135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  <p:grpSp>
          <p:nvGrpSpPr>
            <p:cNvPr id="20498" name="Group 138"/>
            <p:cNvGrpSpPr>
              <a:grpSpLocks/>
            </p:cNvGrpSpPr>
            <p:nvPr/>
          </p:nvGrpSpPr>
          <p:grpSpPr bwMode="auto">
            <a:xfrm>
              <a:off x="14611350" y="8742363"/>
              <a:ext cx="2614613" cy="760412"/>
              <a:chOff x="7762239" y="5609988"/>
              <a:chExt cx="2889827" cy="840669"/>
            </a:xfrm>
          </p:grpSpPr>
          <p:pic>
            <p:nvPicPr>
              <p:cNvPr id="20500" name="Picture 139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239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1" name="Picture 140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49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2" name="Picture 141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228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3" name="Picture 142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061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499" name="Rectangle 155"/>
            <p:cNvSpPr>
              <a:spLocks noChangeArrowheads="1"/>
            </p:cNvSpPr>
            <p:nvPr/>
          </p:nvSpPr>
          <p:spPr bwMode="auto">
            <a:xfrm>
              <a:off x="3124200" y="7917359"/>
              <a:ext cx="50292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400">
                  <a:latin typeface="Calibri" charset="0"/>
                  <a:cs typeface="Calibri" charset="0"/>
                </a:rPr>
                <a:t>tweets DStream</a:t>
              </a:r>
            </a:p>
          </p:txBody>
        </p:sp>
      </p:grpSp>
      <p:sp>
        <p:nvSpPr>
          <p:cNvPr id="86" name="Rectangle 155"/>
          <p:cNvSpPr>
            <a:spLocks noChangeArrowheads="1"/>
          </p:cNvSpPr>
          <p:nvPr/>
        </p:nvSpPr>
        <p:spPr bwMode="auto">
          <a:xfrm>
            <a:off x="3124200" y="10210800"/>
            <a:ext cx="502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>
                <a:latin typeface="Calibri" charset="0"/>
                <a:cs typeface="Calibri" charset="0"/>
              </a:rPr>
              <a:t>hashTags Dstream</a:t>
            </a:r>
          </a:p>
          <a:p>
            <a:r>
              <a:rPr lang="en-US" sz="3600">
                <a:latin typeface="Calibri" charset="0"/>
                <a:cs typeface="Calibri" charset="0"/>
              </a:rPr>
              <a:t>[#cat, #dog, … ]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5" grpId="0" animBg="1"/>
      <p:bldP spid="167" grpId="0" animBg="1"/>
      <p:bldP spid="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1 – Get </a:t>
            </a:r>
            <a:r>
              <a:rPr lang="en-US" dirty="0" err="1" smtClean="0"/>
              <a:t>hashtags</a:t>
            </a:r>
            <a:r>
              <a:rPr lang="en-US" dirty="0" smtClean="0"/>
              <a:t> from Twitter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tweets =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ssc.twitterStream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(&lt;Twitter username&gt;, &lt;Twitter password&gt;)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4000" dirty="0" err="1" smtClean="0">
                <a:solidFill>
                  <a:srgbClr val="7F7F7F"/>
                </a:solidFill>
                <a:latin typeface="Consolas"/>
                <a:cs typeface="Consolas"/>
              </a:rPr>
              <a:t>val</a:t>
            </a:r>
            <a:r>
              <a:rPr lang="en-US" sz="4000" dirty="0" smtClean="0">
                <a:solidFill>
                  <a:srgbClr val="7F7F7F"/>
                </a:solidFill>
                <a:latin typeface="Consolas"/>
                <a:cs typeface="Consolas"/>
              </a:rPr>
              <a:t> </a:t>
            </a:r>
            <a:r>
              <a:rPr lang="en-US" sz="4000" dirty="0" err="1" smtClean="0">
                <a:solidFill>
                  <a:srgbClr val="7F7F7F"/>
                </a:solidFill>
                <a:latin typeface="Consolas"/>
                <a:cs typeface="Consolas"/>
              </a:rPr>
              <a:t>hashTags</a:t>
            </a:r>
            <a:r>
              <a:rPr lang="en-US" sz="4000" dirty="0" smtClean="0">
                <a:solidFill>
                  <a:srgbClr val="7F7F7F"/>
                </a:solidFill>
                <a:latin typeface="Consolas"/>
                <a:cs typeface="Consolas"/>
              </a:rPr>
              <a:t> = </a:t>
            </a:r>
            <a:r>
              <a:rPr lang="en-US" sz="4000" dirty="0" err="1" smtClean="0">
                <a:solidFill>
                  <a:srgbClr val="7F7F7F"/>
                </a:solidFill>
                <a:latin typeface="Consolas"/>
                <a:cs typeface="Consolas"/>
              </a:rPr>
              <a:t>tweets.flatMap</a:t>
            </a:r>
            <a:r>
              <a:rPr lang="en-US" sz="4000" dirty="0" smtClean="0">
                <a:solidFill>
                  <a:srgbClr val="7F7F7F"/>
                </a:solidFill>
                <a:latin typeface="Consolas"/>
                <a:cs typeface="Consolas"/>
              </a:rPr>
              <a:t> (status =&gt; </a:t>
            </a:r>
            <a:r>
              <a:rPr lang="en-US" sz="4000" dirty="0" err="1" smtClean="0">
                <a:solidFill>
                  <a:srgbClr val="7F7F7F"/>
                </a:solidFill>
                <a:latin typeface="Consolas"/>
                <a:cs typeface="Consolas"/>
              </a:rPr>
              <a:t>getTags</a:t>
            </a:r>
            <a:r>
              <a:rPr lang="en-US" sz="4000" dirty="0" smtClean="0">
                <a:solidFill>
                  <a:srgbClr val="7F7F7F"/>
                </a:solidFill>
                <a:latin typeface="Consolas"/>
                <a:cs typeface="Consolas"/>
              </a:rPr>
              <a:t>(status))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4000" dirty="0" err="1" smtClean="0">
                <a:solidFill>
                  <a:schemeClr val="accent3"/>
                </a:solidFill>
                <a:latin typeface="Consolas"/>
                <a:cs typeface="Consolas"/>
              </a:rPr>
              <a:t>hashTags</a:t>
            </a:r>
            <a:r>
              <a:rPr lang="en-US" sz="4000" dirty="0" err="1" smtClean="0">
                <a:latin typeface="Consolas"/>
                <a:cs typeface="Consolas"/>
              </a:rPr>
              <a:t>.</a:t>
            </a:r>
            <a:r>
              <a:rPr lang="en-US" sz="4000" dirty="0" err="1" smtClean="0">
                <a:solidFill>
                  <a:schemeClr val="accent1"/>
                </a:solidFill>
                <a:latin typeface="Consolas"/>
                <a:cs typeface="Consolas"/>
              </a:rPr>
              <a:t>saveAsHadoopFiles</a:t>
            </a:r>
            <a:r>
              <a:rPr lang="en-US" sz="4000" dirty="0" smtClean="0">
                <a:latin typeface="Consolas"/>
                <a:cs typeface="Consolas"/>
              </a:rPr>
              <a:t>("</a:t>
            </a:r>
            <a:r>
              <a:rPr lang="en-US" sz="4000" dirty="0" err="1" smtClean="0">
                <a:latin typeface="Consolas"/>
                <a:cs typeface="Consolas"/>
              </a:rPr>
              <a:t>hdfs</a:t>
            </a:r>
            <a:r>
              <a:rPr lang="en-US" sz="4000" dirty="0" smtClean="0">
                <a:latin typeface="Consolas"/>
                <a:cs typeface="Consolas"/>
              </a:rPr>
              <a:t>://...")</a:t>
            </a:r>
            <a:endParaRPr lang="en-US" sz="4000" dirty="0">
              <a:latin typeface="Consolas"/>
              <a:cs typeface="Consolas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6000" dirty="0" smtClean="0"/>
          </a:p>
          <a:p>
            <a:pPr>
              <a:defRPr/>
            </a:pPr>
            <a:endParaRPr lang="en-US" sz="4800" dirty="0"/>
          </a:p>
        </p:txBody>
      </p:sp>
      <p:sp>
        <p:nvSpPr>
          <p:cNvPr id="164" name="Rounded Rectangular Callout 163"/>
          <p:cNvSpPr/>
          <p:nvPr/>
        </p:nvSpPr>
        <p:spPr>
          <a:xfrm>
            <a:off x="6934200" y="5638800"/>
            <a:ext cx="12725400" cy="1143000"/>
          </a:xfrm>
          <a:prstGeom prst="wedgeRoundRectCallout">
            <a:avLst>
              <a:gd name="adj1" fmla="val -56824"/>
              <a:gd name="adj2" fmla="val -52520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400" b="1" dirty="0">
                <a:solidFill>
                  <a:srgbClr val="000000"/>
                </a:solidFill>
                <a:latin typeface="Calibri"/>
                <a:cs typeface="Calibri"/>
              </a:rPr>
              <a:t>output operation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: to push data to external storage</a:t>
            </a:r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7788275" y="7620000"/>
            <a:ext cx="2225675" cy="592138"/>
            <a:chOff x="7918600" y="4832650"/>
            <a:chExt cx="2458447" cy="653855"/>
          </a:xfrm>
        </p:grpSpPr>
        <p:sp>
          <p:nvSpPr>
            <p:cNvPr id="9" name="Alternate Process 8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10" name="Straight Connector 9"/>
            <p:cNvCxnSpPr>
              <a:stCxn id="9" idx="0"/>
              <a:endCxn id="9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21509" name="Group 23"/>
          <p:cNvGrpSpPr>
            <a:grpSpLocks/>
          </p:cNvGrpSpPr>
          <p:nvPr/>
        </p:nvGrpSpPr>
        <p:grpSpPr bwMode="auto">
          <a:xfrm>
            <a:off x="7767638" y="9199563"/>
            <a:ext cx="2224087" cy="592137"/>
            <a:chOff x="7918600" y="4832650"/>
            <a:chExt cx="2458447" cy="653855"/>
          </a:xfrm>
        </p:grpSpPr>
        <p:sp>
          <p:nvSpPr>
            <p:cNvPr id="25" name="Alternate Process 24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26" name="Straight Connector 25"/>
            <p:cNvCxnSpPr>
              <a:stCxn id="25" idx="0"/>
              <a:endCxn id="25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3" name="TextBox 62"/>
          <p:cNvSpPr txBox="1"/>
          <p:nvPr/>
        </p:nvSpPr>
        <p:spPr bwMode="auto">
          <a:xfrm>
            <a:off x="8855075" y="8496300"/>
            <a:ext cx="1631950" cy="49212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prstClr val="black"/>
                </a:solidFill>
                <a:latin typeface="+mj-lt"/>
                <a:cs typeface="Tw Cen MT"/>
              </a:rPr>
              <a:t>flatMap</a:t>
            </a:r>
            <a:endParaRPr lang="en-US" sz="3200" dirty="0">
              <a:solidFill>
                <a:prstClr val="black"/>
              </a:solidFill>
              <a:latin typeface="+mj-lt"/>
              <a:cs typeface="Tw Cen MT"/>
            </a:endParaRPr>
          </a:p>
        </p:txBody>
      </p:sp>
      <p:cxnSp>
        <p:nvCxnSpPr>
          <p:cNvPr id="109" name="Straight Arrow Connector 108"/>
          <p:cNvCxnSpPr>
            <a:stCxn id="9" idx="2"/>
            <a:endCxn id="25" idx="0"/>
          </p:cNvCxnSpPr>
          <p:nvPr/>
        </p:nvCxnSpPr>
        <p:spPr bwMode="auto">
          <a:xfrm flipH="1">
            <a:off x="8878888" y="8202613"/>
            <a:ext cx="22225" cy="1011237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1512" name="Group 111"/>
          <p:cNvGrpSpPr>
            <a:grpSpLocks/>
          </p:cNvGrpSpPr>
          <p:nvPr/>
        </p:nvGrpSpPr>
        <p:grpSpPr bwMode="auto">
          <a:xfrm>
            <a:off x="11304588" y="7620000"/>
            <a:ext cx="2225675" cy="592138"/>
            <a:chOff x="7918600" y="4832650"/>
            <a:chExt cx="2458447" cy="653855"/>
          </a:xfrm>
        </p:grpSpPr>
        <p:sp>
          <p:nvSpPr>
            <p:cNvPr id="113" name="Alternate Process 112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114" name="Straight Connector 113"/>
            <p:cNvCxnSpPr>
              <a:stCxn id="113" idx="0"/>
              <a:endCxn id="113" idx="2"/>
            </p:cNvCxnSpPr>
            <p:nvPr/>
          </p:nvCxnSpPr>
          <p:spPr>
            <a:xfrm>
              <a:off x="9147823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8548116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21513" name="Group 126"/>
          <p:cNvGrpSpPr>
            <a:grpSpLocks/>
          </p:cNvGrpSpPr>
          <p:nvPr/>
        </p:nvGrpSpPr>
        <p:grpSpPr bwMode="auto">
          <a:xfrm>
            <a:off x="11283950" y="9199563"/>
            <a:ext cx="2224088" cy="592137"/>
            <a:chOff x="7918600" y="4832650"/>
            <a:chExt cx="2458447" cy="653855"/>
          </a:xfrm>
        </p:grpSpPr>
        <p:sp>
          <p:nvSpPr>
            <p:cNvPr id="128" name="Alternate Process 127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129" name="Straight Connector 128"/>
            <p:cNvCxnSpPr>
              <a:stCxn id="128" idx="0"/>
              <a:endCxn id="128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9785686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2" name="TextBox 131"/>
          <p:cNvSpPr txBox="1"/>
          <p:nvPr/>
        </p:nvSpPr>
        <p:spPr bwMode="auto">
          <a:xfrm>
            <a:off x="12371388" y="8496300"/>
            <a:ext cx="1631950" cy="49212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prstClr val="black"/>
                </a:solidFill>
                <a:latin typeface="+mj-lt"/>
                <a:cs typeface="Tw Cen MT"/>
              </a:rPr>
              <a:t>flatMap</a:t>
            </a:r>
            <a:endParaRPr lang="en-US" sz="3200" dirty="0">
              <a:solidFill>
                <a:prstClr val="black"/>
              </a:solidFill>
              <a:latin typeface="+mj-lt"/>
              <a:cs typeface="Tw Cen MT"/>
            </a:endParaRPr>
          </a:p>
        </p:txBody>
      </p:sp>
      <p:cxnSp>
        <p:nvCxnSpPr>
          <p:cNvPr id="133" name="Straight Arrow Connector 132"/>
          <p:cNvCxnSpPr>
            <a:stCxn id="113" idx="2"/>
            <a:endCxn id="128" idx="0"/>
          </p:cNvCxnSpPr>
          <p:nvPr/>
        </p:nvCxnSpPr>
        <p:spPr bwMode="auto">
          <a:xfrm flipH="1">
            <a:off x="12395200" y="8202613"/>
            <a:ext cx="22225" cy="1011237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1516" name="Group 133"/>
          <p:cNvGrpSpPr>
            <a:grpSpLocks/>
          </p:cNvGrpSpPr>
          <p:nvPr/>
        </p:nvGrpSpPr>
        <p:grpSpPr bwMode="auto">
          <a:xfrm>
            <a:off x="14752638" y="7620000"/>
            <a:ext cx="2224087" cy="592138"/>
            <a:chOff x="7918600" y="4832650"/>
            <a:chExt cx="2458447" cy="653855"/>
          </a:xfrm>
        </p:grpSpPr>
        <p:sp>
          <p:nvSpPr>
            <p:cNvPr id="135" name="Alternate Process 134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136" name="Straight Connector 135"/>
            <p:cNvCxnSpPr>
              <a:stCxn id="135" idx="0"/>
              <a:endCxn id="135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21517" name="Group 148"/>
          <p:cNvGrpSpPr>
            <a:grpSpLocks/>
          </p:cNvGrpSpPr>
          <p:nvPr/>
        </p:nvGrpSpPr>
        <p:grpSpPr bwMode="auto">
          <a:xfrm>
            <a:off x="14730413" y="9199563"/>
            <a:ext cx="2224087" cy="592137"/>
            <a:chOff x="7918600" y="4832650"/>
            <a:chExt cx="2458447" cy="653855"/>
          </a:xfrm>
        </p:grpSpPr>
        <p:sp>
          <p:nvSpPr>
            <p:cNvPr id="150" name="Alternate Process 149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151" name="Straight Connector 150"/>
            <p:cNvCxnSpPr>
              <a:stCxn id="150" idx="0"/>
              <a:endCxn id="150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4" name="TextBox 153"/>
          <p:cNvSpPr txBox="1"/>
          <p:nvPr/>
        </p:nvSpPr>
        <p:spPr bwMode="auto">
          <a:xfrm>
            <a:off x="15817850" y="8496300"/>
            <a:ext cx="1631950" cy="49212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prstClr val="black"/>
                </a:solidFill>
                <a:latin typeface="+mj-lt"/>
                <a:cs typeface="Tw Cen MT"/>
              </a:rPr>
              <a:t>flatMap</a:t>
            </a:r>
            <a:endParaRPr lang="en-US" sz="3200" dirty="0">
              <a:solidFill>
                <a:prstClr val="black"/>
              </a:solidFill>
              <a:latin typeface="+mj-lt"/>
              <a:cs typeface="Tw Cen MT"/>
            </a:endParaRPr>
          </a:p>
        </p:txBody>
      </p:sp>
      <p:cxnSp>
        <p:nvCxnSpPr>
          <p:cNvPr id="155" name="Straight Arrow Connector 154"/>
          <p:cNvCxnSpPr>
            <a:stCxn id="135" idx="2"/>
            <a:endCxn id="150" idx="0"/>
          </p:cNvCxnSpPr>
          <p:nvPr/>
        </p:nvCxnSpPr>
        <p:spPr bwMode="auto">
          <a:xfrm flipH="1">
            <a:off x="15843250" y="8202613"/>
            <a:ext cx="20638" cy="1011237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001000" y="9802813"/>
            <a:ext cx="9204325" cy="2278062"/>
            <a:chOff x="8001000" y="9802813"/>
            <a:chExt cx="9204325" cy="2278062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 flipH="1">
              <a:off x="8863013" y="9802813"/>
              <a:ext cx="22225" cy="101123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7" name="Straight Arrow Connector 86"/>
            <p:cNvCxnSpPr/>
            <p:nvPr/>
          </p:nvCxnSpPr>
          <p:spPr bwMode="auto">
            <a:xfrm flipH="1">
              <a:off x="12379325" y="9802813"/>
              <a:ext cx="22225" cy="101123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15827375" y="9802813"/>
              <a:ext cx="20638" cy="101123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21530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820400"/>
              <a:ext cx="175260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200" y="10820400"/>
              <a:ext cx="175260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9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1400" y="10820400"/>
              <a:ext cx="175260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extBox 83"/>
            <p:cNvSpPr txBox="1"/>
            <p:nvPr/>
          </p:nvSpPr>
          <p:spPr bwMode="auto">
            <a:xfrm>
              <a:off x="8610600" y="9947275"/>
              <a:ext cx="1631950" cy="492125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prstClr val="black"/>
                  </a:solidFill>
                  <a:latin typeface="+mj-lt"/>
                  <a:cs typeface="Tw Cen MT"/>
                </a:rPr>
                <a:t>save</a:t>
              </a: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12126913" y="9947275"/>
              <a:ext cx="1630362" cy="492125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prstClr val="black"/>
                  </a:solidFill>
                  <a:latin typeface="+mj-lt"/>
                  <a:cs typeface="Tw Cen MT"/>
                </a:rPr>
                <a:t>save</a:t>
              </a:r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15573375" y="9947275"/>
              <a:ext cx="1631950" cy="492125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prstClr val="black"/>
                  </a:solidFill>
                  <a:latin typeface="+mj-lt"/>
                  <a:cs typeface="Tw Cen MT"/>
                </a:rPr>
                <a:t>save</a:t>
              </a:r>
            </a:p>
          </p:txBody>
        </p:sp>
      </p:grpSp>
      <p:sp>
        <p:nvSpPr>
          <p:cNvPr id="55" name="Rectangle 54"/>
          <p:cNvSpPr/>
          <p:nvPr/>
        </p:nvSpPr>
        <p:spPr bwMode="auto">
          <a:xfrm>
            <a:off x="11029950" y="7034213"/>
            <a:ext cx="2676525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chemeClr val="tx1"/>
                </a:solidFill>
                <a:latin typeface="Calibri"/>
              </a:rPr>
              <a:t>batch @ t+1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7543800" y="7045325"/>
            <a:ext cx="2676525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chemeClr val="tx1"/>
                </a:solidFill>
                <a:latin typeface="Calibri"/>
              </a:rPr>
              <a:t>b</a:t>
            </a:r>
            <a:r>
              <a:rPr lang="en-US" sz="3600" kern="0" dirty="0" err="1">
                <a:solidFill>
                  <a:schemeClr val="tx1"/>
                </a:solidFill>
                <a:latin typeface="Calibri"/>
              </a:rPr>
              <a:t>atch</a:t>
            </a:r>
            <a:r>
              <a:rPr lang="en-US" sz="3600" kern="0" dirty="0">
                <a:solidFill>
                  <a:schemeClr val="tx1"/>
                </a:solidFill>
                <a:latin typeface="Calibri"/>
              </a:rPr>
              <a:t> @ t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14512925" y="7045325"/>
            <a:ext cx="2676525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chemeClr val="tx1"/>
                </a:solidFill>
                <a:latin typeface="Calibri"/>
              </a:rPr>
              <a:t>batch @ t+2</a:t>
            </a:r>
          </a:p>
        </p:txBody>
      </p:sp>
      <p:sp>
        <p:nvSpPr>
          <p:cNvPr id="21524" name="Rectangle 155"/>
          <p:cNvSpPr>
            <a:spLocks noChangeArrowheads="1"/>
          </p:cNvSpPr>
          <p:nvPr/>
        </p:nvSpPr>
        <p:spPr bwMode="auto">
          <a:xfrm>
            <a:off x="1981200" y="74676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>
                <a:latin typeface="Calibri" charset="0"/>
                <a:cs typeface="Calibri" charset="0"/>
              </a:rPr>
              <a:t>tweets DStream</a:t>
            </a:r>
          </a:p>
        </p:txBody>
      </p:sp>
      <p:sp>
        <p:nvSpPr>
          <p:cNvPr id="21525" name="Rectangle 155"/>
          <p:cNvSpPr>
            <a:spLocks noChangeArrowheads="1"/>
          </p:cNvSpPr>
          <p:nvPr/>
        </p:nvSpPr>
        <p:spPr bwMode="auto">
          <a:xfrm>
            <a:off x="1981200" y="90678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>
                <a:latin typeface="Calibri" charset="0"/>
                <a:cs typeface="Calibri" charset="0"/>
              </a:rPr>
              <a:t>hashTags DStream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17907000" y="10515600"/>
            <a:ext cx="4267200" cy="1371600"/>
          </a:xfrm>
          <a:prstGeom prst="wedgeRoundRectCallout">
            <a:avLst>
              <a:gd name="adj1" fmla="val -59817"/>
              <a:gd name="adj2" fmla="val -22499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Calibri"/>
                <a:cs typeface="Calibri"/>
              </a:rPr>
              <a:t>every batch saved to HDFS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Java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971800"/>
            <a:ext cx="21958300" cy="9271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4800" b="1" dirty="0" err="1" smtClean="0"/>
              <a:t>Scala</a:t>
            </a:r>
            <a:endParaRPr lang="en-US" sz="4400" b="1" dirty="0" smtClean="0"/>
          </a:p>
          <a:p>
            <a:pPr marL="0" indent="0">
              <a:buFont typeface="Wingdings" charset="0"/>
              <a:buNone/>
              <a:defRPr/>
            </a:pPr>
            <a:r>
              <a:rPr lang="en-US" sz="3600" dirty="0" err="1" smtClean="0">
                <a:latin typeface="Consolas"/>
                <a:cs typeface="Consolas"/>
              </a:rPr>
              <a:t>val</a:t>
            </a:r>
            <a:r>
              <a:rPr lang="en-US" sz="3600" dirty="0" smtClean="0">
                <a:latin typeface="Consolas"/>
                <a:cs typeface="Consolas"/>
              </a:rPr>
              <a:t> </a:t>
            </a:r>
            <a:r>
              <a:rPr lang="en-US" sz="3600" dirty="0" smtClean="0">
                <a:solidFill>
                  <a:srgbClr val="B50B1B"/>
                </a:solidFill>
                <a:latin typeface="Consolas"/>
                <a:cs typeface="Consolas"/>
              </a:rPr>
              <a:t>tweets</a:t>
            </a:r>
            <a:r>
              <a:rPr lang="en-US" sz="3600" dirty="0" smtClean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3600" dirty="0" smtClean="0">
                <a:latin typeface="Consolas"/>
                <a:cs typeface="Consolas"/>
              </a:rPr>
              <a:t>= </a:t>
            </a:r>
            <a:r>
              <a:rPr lang="en-US" sz="3600" dirty="0" err="1" smtClean="0">
                <a:latin typeface="Consolas"/>
                <a:cs typeface="Consolas"/>
              </a:rPr>
              <a:t>ssc.</a:t>
            </a:r>
            <a:r>
              <a:rPr lang="en-US" sz="3600" dirty="0" err="1" smtClean="0">
                <a:solidFill>
                  <a:srgbClr val="0D8BE6"/>
                </a:solidFill>
                <a:latin typeface="Consolas"/>
                <a:cs typeface="Consolas"/>
              </a:rPr>
              <a:t>twitterStream</a:t>
            </a:r>
            <a:r>
              <a:rPr lang="en-US" sz="3600" dirty="0" smtClean="0">
                <a:latin typeface="Consolas"/>
                <a:cs typeface="Consolas"/>
              </a:rPr>
              <a:t>(&lt;Twitter username&gt;, &lt;Twitter password&gt;)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3600" dirty="0" err="1" smtClean="0">
                <a:latin typeface="Consolas"/>
                <a:cs typeface="Consolas"/>
              </a:rPr>
              <a:t>val</a:t>
            </a:r>
            <a:r>
              <a:rPr lang="en-US" sz="3600" dirty="0" smtClean="0">
                <a:latin typeface="Consolas"/>
                <a:cs typeface="Consolas"/>
              </a:rPr>
              <a:t> </a:t>
            </a:r>
            <a:r>
              <a:rPr lang="en-US" sz="3600" dirty="0" err="1" smtClean="0">
                <a:solidFill>
                  <a:srgbClr val="C61B1B"/>
                </a:solidFill>
                <a:latin typeface="Consolas"/>
                <a:cs typeface="Consolas"/>
              </a:rPr>
              <a:t>hashTags</a:t>
            </a:r>
            <a:r>
              <a:rPr lang="en-US" sz="3600" dirty="0" smtClean="0">
                <a:solidFill>
                  <a:srgbClr val="C61B1B"/>
                </a:solidFill>
                <a:latin typeface="Consolas"/>
                <a:cs typeface="Consolas"/>
              </a:rPr>
              <a:t> </a:t>
            </a:r>
            <a:r>
              <a:rPr lang="en-US" sz="3600" dirty="0" smtClean="0">
                <a:latin typeface="Consolas"/>
                <a:cs typeface="Consolas"/>
              </a:rPr>
              <a:t>= </a:t>
            </a:r>
            <a:r>
              <a:rPr lang="en-US" sz="3600" dirty="0" err="1" smtClean="0">
                <a:solidFill>
                  <a:srgbClr val="C61B1B"/>
                </a:solidFill>
                <a:latin typeface="Consolas"/>
                <a:cs typeface="Consolas"/>
              </a:rPr>
              <a:t>tweets</a:t>
            </a:r>
            <a:r>
              <a:rPr lang="en-US" sz="3600" dirty="0" err="1" smtClean="0">
                <a:latin typeface="Consolas"/>
                <a:cs typeface="Consolas"/>
              </a:rPr>
              <a:t>.</a:t>
            </a:r>
            <a:r>
              <a:rPr lang="en-US" sz="3600" dirty="0" err="1" smtClean="0">
                <a:solidFill>
                  <a:srgbClr val="0D8BE6"/>
                </a:solidFill>
                <a:latin typeface="Consolas"/>
                <a:cs typeface="Consolas"/>
              </a:rPr>
              <a:t>flatMap</a:t>
            </a:r>
            <a:r>
              <a:rPr lang="en-US" sz="3600" dirty="0" smtClean="0">
                <a:solidFill>
                  <a:srgbClr val="0D8BE6"/>
                </a:solidFill>
                <a:latin typeface="Consolas"/>
                <a:cs typeface="Consolas"/>
              </a:rPr>
              <a:t> </a:t>
            </a:r>
            <a:r>
              <a:rPr lang="en-US" sz="3600" dirty="0" smtClean="0">
                <a:latin typeface="Consolas"/>
                <a:cs typeface="Consolas"/>
              </a:rPr>
              <a:t>(status =&gt; </a:t>
            </a:r>
            <a:r>
              <a:rPr lang="en-US" sz="3600" dirty="0" err="1" smtClean="0">
                <a:latin typeface="Consolas"/>
                <a:cs typeface="Consolas"/>
              </a:rPr>
              <a:t>getTags</a:t>
            </a:r>
            <a:r>
              <a:rPr lang="en-US" sz="3600" dirty="0" smtClean="0">
                <a:latin typeface="Consolas"/>
                <a:cs typeface="Consolas"/>
              </a:rPr>
              <a:t>(status))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3600" dirty="0" err="1" smtClean="0">
                <a:solidFill>
                  <a:schemeClr val="accent3"/>
                </a:solidFill>
                <a:latin typeface="Consolas"/>
                <a:cs typeface="Consolas"/>
              </a:rPr>
              <a:t>hashTags</a:t>
            </a:r>
            <a:r>
              <a:rPr lang="en-US" sz="3600" dirty="0" err="1" smtClean="0">
                <a:latin typeface="Consolas"/>
                <a:cs typeface="Consolas"/>
              </a:rPr>
              <a:t>.</a:t>
            </a:r>
            <a:r>
              <a:rPr lang="en-US" sz="3600" dirty="0" err="1" smtClean="0">
                <a:solidFill>
                  <a:schemeClr val="accent1"/>
                </a:solidFill>
                <a:latin typeface="Consolas"/>
                <a:cs typeface="Consolas"/>
              </a:rPr>
              <a:t>saveAsHadoopFiles</a:t>
            </a:r>
            <a:r>
              <a:rPr lang="en-US" sz="3600" dirty="0" smtClean="0">
                <a:latin typeface="Consolas"/>
                <a:cs typeface="Consolas"/>
              </a:rPr>
              <a:t>("</a:t>
            </a:r>
            <a:r>
              <a:rPr lang="en-US" sz="3600" dirty="0" err="1" smtClean="0">
                <a:latin typeface="Consolas"/>
                <a:cs typeface="Consolas"/>
              </a:rPr>
              <a:t>hdfs</a:t>
            </a:r>
            <a:r>
              <a:rPr lang="en-US" sz="3600" dirty="0" smtClean="0">
                <a:latin typeface="Consolas"/>
                <a:cs typeface="Consolas"/>
              </a:rPr>
              <a:t>://...")</a:t>
            </a:r>
          </a:p>
          <a:p>
            <a:pPr marL="0" indent="0">
              <a:buFont typeface="Wingdings" charset="0"/>
              <a:buNone/>
              <a:defRPr/>
            </a:pPr>
            <a:endParaRPr lang="en-US" sz="3600" dirty="0">
              <a:latin typeface="Consolas"/>
              <a:cs typeface="Consolas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3600" dirty="0">
              <a:latin typeface="Consolas"/>
              <a:cs typeface="Consolas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4800" b="1" dirty="0" smtClean="0"/>
              <a:t>Java</a:t>
            </a:r>
            <a:endParaRPr lang="en-US" sz="4400" b="1" dirty="0" smtClean="0"/>
          </a:p>
          <a:p>
            <a:pPr marL="0" indent="0">
              <a:buFont typeface="Wingdings" charset="0"/>
              <a:buNone/>
              <a:defRPr/>
            </a:pPr>
            <a:r>
              <a:rPr lang="en-US" sz="3600" dirty="0" err="1" smtClean="0">
                <a:latin typeface="Consolas"/>
                <a:cs typeface="Consolas"/>
              </a:rPr>
              <a:t>JavaDStream</a:t>
            </a:r>
            <a:r>
              <a:rPr lang="en-US" sz="3600" dirty="0" smtClean="0">
                <a:latin typeface="Consolas"/>
                <a:cs typeface="Consolas"/>
              </a:rPr>
              <a:t>&lt;Status&gt; </a:t>
            </a:r>
            <a:r>
              <a:rPr lang="en-US" sz="3600" dirty="0" smtClean="0">
                <a:solidFill>
                  <a:schemeClr val="accent3"/>
                </a:solidFill>
                <a:latin typeface="Consolas"/>
                <a:cs typeface="Consolas"/>
              </a:rPr>
              <a:t>tweets</a:t>
            </a:r>
            <a:r>
              <a:rPr lang="en-US" sz="3600" dirty="0" smtClean="0">
                <a:latin typeface="Consolas"/>
                <a:cs typeface="Consolas"/>
              </a:rPr>
              <a:t> = </a:t>
            </a:r>
            <a:r>
              <a:rPr lang="en-US" sz="3600" dirty="0" err="1" smtClean="0">
                <a:latin typeface="Consolas"/>
                <a:cs typeface="Consolas"/>
              </a:rPr>
              <a:t>ssc.</a:t>
            </a:r>
            <a:r>
              <a:rPr lang="en-US" sz="3600" dirty="0" err="1" smtClean="0">
                <a:solidFill>
                  <a:srgbClr val="0D8BE6"/>
                </a:solidFill>
                <a:latin typeface="Consolas"/>
                <a:cs typeface="Consolas"/>
              </a:rPr>
              <a:t>twitterStream</a:t>
            </a:r>
            <a:r>
              <a:rPr lang="en-US" sz="3600" dirty="0" smtClean="0">
                <a:latin typeface="Consolas"/>
                <a:cs typeface="Consolas"/>
              </a:rPr>
              <a:t>(&lt;Twitter username&gt;, &lt;Twitter password&gt;)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3600" dirty="0" err="1" smtClean="0">
                <a:latin typeface="Consolas"/>
                <a:cs typeface="Consolas"/>
              </a:rPr>
              <a:t>JavaDstream</a:t>
            </a:r>
            <a:r>
              <a:rPr lang="en-US" sz="3600" dirty="0" smtClean="0">
                <a:latin typeface="Consolas"/>
                <a:cs typeface="Consolas"/>
              </a:rPr>
              <a:t>&lt;String&gt; </a:t>
            </a:r>
            <a:r>
              <a:rPr lang="en-US" sz="3600" dirty="0" err="1" smtClean="0">
                <a:solidFill>
                  <a:srgbClr val="C61B1B"/>
                </a:solidFill>
                <a:latin typeface="Consolas"/>
                <a:cs typeface="Consolas"/>
              </a:rPr>
              <a:t>hashTags</a:t>
            </a:r>
            <a:r>
              <a:rPr lang="en-US" sz="3600" dirty="0" smtClean="0">
                <a:solidFill>
                  <a:srgbClr val="C61B1B"/>
                </a:solidFill>
                <a:latin typeface="Consolas"/>
                <a:cs typeface="Consolas"/>
              </a:rPr>
              <a:t> </a:t>
            </a:r>
            <a:r>
              <a:rPr lang="en-US" sz="3600" dirty="0" smtClean="0">
                <a:latin typeface="Consolas"/>
                <a:cs typeface="Consolas"/>
              </a:rPr>
              <a:t>= </a:t>
            </a:r>
            <a:r>
              <a:rPr lang="en-US" sz="3600" dirty="0" err="1" smtClean="0">
                <a:solidFill>
                  <a:srgbClr val="C61B1B"/>
                </a:solidFill>
                <a:latin typeface="Consolas"/>
                <a:cs typeface="Consolas"/>
              </a:rPr>
              <a:t>tweets</a:t>
            </a:r>
            <a:r>
              <a:rPr lang="en-US" sz="3600" dirty="0" err="1" smtClean="0">
                <a:latin typeface="Consolas"/>
                <a:cs typeface="Consolas"/>
              </a:rPr>
              <a:t>.</a:t>
            </a:r>
            <a:r>
              <a:rPr lang="en-US" sz="3600" dirty="0" err="1" smtClean="0">
                <a:solidFill>
                  <a:srgbClr val="0D8BE6"/>
                </a:solidFill>
                <a:latin typeface="Consolas"/>
                <a:cs typeface="Consolas"/>
              </a:rPr>
              <a:t>flatMap</a:t>
            </a:r>
            <a:r>
              <a:rPr lang="en-US" sz="3600" dirty="0" smtClean="0">
                <a:latin typeface="Consolas"/>
                <a:cs typeface="Consolas"/>
              </a:rPr>
              <a:t>(new Function&lt;...&gt; {  })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3600" dirty="0" err="1" smtClean="0">
                <a:solidFill>
                  <a:schemeClr val="accent3"/>
                </a:solidFill>
                <a:latin typeface="Consolas"/>
                <a:cs typeface="Consolas"/>
              </a:rPr>
              <a:t>hashTags</a:t>
            </a:r>
            <a:r>
              <a:rPr lang="en-US" sz="3600" dirty="0" err="1" smtClean="0">
                <a:latin typeface="Consolas"/>
                <a:cs typeface="Consolas"/>
              </a:rPr>
              <a:t>.</a:t>
            </a:r>
            <a:r>
              <a:rPr lang="en-US" sz="3600" dirty="0" err="1" smtClean="0">
                <a:solidFill>
                  <a:schemeClr val="accent1"/>
                </a:solidFill>
                <a:latin typeface="Consolas"/>
                <a:cs typeface="Consolas"/>
              </a:rPr>
              <a:t>saveAsHadoopFiles</a:t>
            </a:r>
            <a:r>
              <a:rPr lang="en-US" sz="3600" dirty="0" smtClean="0">
                <a:latin typeface="Consolas"/>
                <a:cs typeface="Consolas"/>
              </a:rPr>
              <a:t>("</a:t>
            </a:r>
            <a:r>
              <a:rPr lang="en-US" sz="3600" dirty="0" err="1" smtClean="0">
                <a:latin typeface="Consolas"/>
                <a:cs typeface="Consolas"/>
              </a:rPr>
              <a:t>hdfs</a:t>
            </a:r>
            <a:r>
              <a:rPr lang="en-US" sz="3600" dirty="0" smtClean="0">
                <a:latin typeface="Consolas"/>
                <a:cs typeface="Consolas"/>
              </a:rPr>
              <a:t>://...")</a:t>
            </a:r>
          </a:p>
        </p:txBody>
      </p:sp>
      <p:sp>
        <p:nvSpPr>
          <p:cNvPr id="55" name="Rounded Rectangular Callout 54"/>
          <p:cNvSpPr/>
          <p:nvPr/>
        </p:nvSpPr>
        <p:spPr>
          <a:xfrm>
            <a:off x="11734800" y="10515600"/>
            <a:ext cx="10744200" cy="1143000"/>
          </a:xfrm>
          <a:prstGeom prst="wedgeRoundRectCallout">
            <a:avLst>
              <a:gd name="adj1" fmla="val -26310"/>
              <a:gd name="adj2" fmla="val -80017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Function object to define the transformation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Fault-tolerance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9800" y="2971800"/>
            <a:ext cx="10642600" cy="8839200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RDDs are remember the sequence of operations that created it from the original fault-tolerant input data</a:t>
            </a:r>
          </a:p>
          <a:p>
            <a:pPr>
              <a:defRPr/>
            </a:pPr>
            <a:endParaRPr lang="en-US" sz="4800" dirty="0" smtClean="0"/>
          </a:p>
          <a:p>
            <a:pPr>
              <a:defRPr/>
            </a:pPr>
            <a:r>
              <a:rPr lang="en-US" sz="4800" dirty="0" smtClean="0"/>
              <a:t>Batches of input data are replicated in memory of multiple worker nodes, therefore fault-tolerant</a:t>
            </a:r>
          </a:p>
          <a:p>
            <a:pPr>
              <a:defRPr/>
            </a:pPr>
            <a:endParaRPr lang="en-US" sz="4800" dirty="0" smtClean="0"/>
          </a:p>
          <a:p>
            <a:pPr>
              <a:defRPr/>
            </a:pPr>
            <a:r>
              <a:rPr lang="en-US" sz="4800" dirty="0" smtClean="0"/>
              <a:t>Data lost due to worker failure, can be recomputed from input data</a:t>
            </a:r>
          </a:p>
        </p:txBody>
      </p:sp>
      <p:sp>
        <p:nvSpPr>
          <p:cNvPr id="111" name="Rounded Rectangular Callout 110"/>
          <p:cNvSpPr/>
          <p:nvPr/>
        </p:nvSpPr>
        <p:spPr>
          <a:xfrm>
            <a:off x="19583400" y="3276600"/>
            <a:ext cx="3733800" cy="1905000"/>
          </a:xfrm>
          <a:prstGeom prst="wedgeRoundRectCallout">
            <a:avLst>
              <a:gd name="adj1" fmla="val -64777"/>
              <a:gd name="adj2" fmla="val -18645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Calibri"/>
                <a:cs typeface="Calibri"/>
              </a:rPr>
              <a:t>input data replicated</a:t>
            </a:r>
          </a:p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Calibri"/>
                <a:cs typeface="Calibri"/>
              </a:rPr>
              <a:t>in memory</a:t>
            </a:r>
          </a:p>
        </p:txBody>
      </p:sp>
      <p:grpSp>
        <p:nvGrpSpPr>
          <p:cNvPr id="23556" name="Group 116"/>
          <p:cNvGrpSpPr>
            <a:grpSpLocks/>
          </p:cNvGrpSpPr>
          <p:nvPr/>
        </p:nvGrpSpPr>
        <p:grpSpPr bwMode="auto">
          <a:xfrm>
            <a:off x="14382750" y="4298950"/>
            <a:ext cx="4648200" cy="1350963"/>
            <a:chOff x="7762239" y="5609988"/>
            <a:chExt cx="2889827" cy="840669"/>
          </a:xfrm>
        </p:grpSpPr>
        <p:pic>
          <p:nvPicPr>
            <p:cNvPr id="23598" name="Picture 117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9" name="Picture 118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119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1" name="Picture 12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7" name="Picture 1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275" y="9086850"/>
            <a:ext cx="148113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2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025" y="9086850"/>
            <a:ext cx="148113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888" y="9086850"/>
            <a:ext cx="14811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7" name="Picture 12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338" y="9086850"/>
            <a:ext cx="14811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131"/>
          <p:cNvSpPr txBox="1">
            <a:spLocks noChangeArrowheads="1"/>
          </p:cNvSpPr>
          <p:nvPr/>
        </p:nvSpPr>
        <p:spPr bwMode="auto">
          <a:xfrm>
            <a:off x="15773400" y="6026150"/>
            <a:ext cx="36290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4000">
                <a:latin typeface="Calibri" charset="0"/>
                <a:cs typeface="Calibri" charset="0"/>
              </a:rPr>
              <a:t>flatMap</a:t>
            </a:r>
          </a:p>
        </p:txBody>
      </p:sp>
      <p:cxnSp>
        <p:nvCxnSpPr>
          <p:cNvPr id="133" name="Straight Arrow Connector 132"/>
          <p:cNvCxnSpPr/>
          <p:nvPr/>
        </p:nvCxnSpPr>
        <p:spPr bwMode="auto">
          <a:xfrm flipH="1">
            <a:off x="16611600" y="4083050"/>
            <a:ext cx="1588" cy="3994150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563" name="Group 14"/>
          <p:cNvGrpSpPr>
            <a:grpSpLocks/>
          </p:cNvGrpSpPr>
          <p:nvPr/>
        </p:nvGrpSpPr>
        <p:grpSpPr bwMode="auto">
          <a:xfrm>
            <a:off x="14630400" y="3048000"/>
            <a:ext cx="3962400" cy="838200"/>
            <a:chOff x="14325600" y="2971800"/>
            <a:chExt cx="3657600" cy="9906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143256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147828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152400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156972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161544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166116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170688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175260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6154400" y="10287000"/>
            <a:ext cx="1524000" cy="838200"/>
            <a:chOff x="15697200" y="10210800"/>
            <a:chExt cx="1524000" cy="990600"/>
          </a:xfrm>
        </p:grpSpPr>
        <p:sp>
          <p:nvSpPr>
            <p:cNvPr id="141" name="Rectangle 140"/>
            <p:cNvSpPr/>
            <p:nvPr/>
          </p:nvSpPr>
          <p:spPr bwMode="auto">
            <a:xfrm>
              <a:off x="15697200" y="10210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16764000" y="10210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</p:grpSp>
      <p:grpSp>
        <p:nvGrpSpPr>
          <p:cNvPr id="143" name="Group 142"/>
          <p:cNvGrpSpPr>
            <a:grpSpLocks/>
          </p:cNvGrpSpPr>
          <p:nvPr/>
        </p:nvGrpSpPr>
        <p:grpSpPr bwMode="auto">
          <a:xfrm>
            <a:off x="15011400" y="3505200"/>
            <a:ext cx="3962400" cy="838200"/>
            <a:chOff x="14325600" y="2971800"/>
            <a:chExt cx="3657600" cy="990600"/>
          </a:xfrm>
        </p:grpSpPr>
        <p:sp>
          <p:nvSpPr>
            <p:cNvPr id="144" name="Rectangle 143"/>
            <p:cNvSpPr/>
            <p:nvPr/>
          </p:nvSpPr>
          <p:spPr bwMode="auto">
            <a:xfrm>
              <a:off x="143256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147828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52400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56972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161544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166116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170688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75260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 bwMode="auto">
          <a:xfrm>
            <a:off x="14630400" y="8153400"/>
            <a:ext cx="495300" cy="838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15125700" y="8153400"/>
            <a:ext cx="495300" cy="838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15621000" y="8153400"/>
            <a:ext cx="495300" cy="838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16116300" y="8153400"/>
            <a:ext cx="495300" cy="838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16611600" y="8153400"/>
            <a:ext cx="495300" cy="838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17106900" y="8153400"/>
            <a:ext cx="495300" cy="838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17602200" y="8153400"/>
            <a:ext cx="495300" cy="838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18097500" y="8153400"/>
            <a:ext cx="495300" cy="838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6179800" y="4343400"/>
            <a:ext cx="2546350" cy="4743450"/>
            <a:chOff x="15723042" y="4343400"/>
            <a:chExt cx="2545908" cy="4744156"/>
          </a:xfrm>
        </p:grpSpPr>
        <p:cxnSp>
          <p:nvCxnSpPr>
            <p:cNvPr id="170" name="Straight Arrow Connector 169"/>
            <p:cNvCxnSpPr>
              <a:stCxn id="154" idx="2"/>
              <a:endCxn id="23558" idx="0"/>
            </p:cNvCxnSpPr>
            <p:nvPr/>
          </p:nvCxnSpPr>
          <p:spPr bwMode="auto">
            <a:xfrm flipH="1">
              <a:off x="15723042" y="4343400"/>
              <a:ext cx="2050694" cy="4744156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Arrow Connector 170"/>
            <p:cNvCxnSpPr>
              <a:stCxn id="156" idx="2"/>
              <a:endCxn id="23559" idx="0"/>
            </p:cNvCxnSpPr>
            <p:nvPr/>
          </p:nvCxnSpPr>
          <p:spPr bwMode="auto">
            <a:xfrm flipH="1">
              <a:off x="16783308" y="4343400"/>
              <a:ext cx="1485642" cy="4744156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72" name="Rounded Rectangular Callout 171"/>
          <p:cNvSpPr/>
          <p:nvPr/>
        </p:nvSpPr>
        <p:spPr>
          <a:xfrm>
            <a:off x="19278600" y="8534400"/>
            <a:ext cx="4038600" cy="1905000"/>
          </a:xfrm>
          <a:prstGeom prst="wedgeRoundRectCallout">
            <a:avLst>
              <a:gd name="adj1" fmla="val -64777"/>
              <a:gd name="adj2" fmla="val -18645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Calibri"/>
                <a:cs typeface="Calibri"/>
              </a:rPr>
              <a:t>lost partitions recomputed on other workers</a:t>
            </a:r>
          </a:p>
        </p:txBody>
      </p:sp>
      <p:sp>
        <p:nvSpPr>
          <p:cNvPr id="23576" name="Rectangle 155"/>
          <p:cNvSpPr>
            <a:spLocks noChangeArrowheads="1"/>
          </p:cNvSpPr>
          <p:nvPr/>
        </p:nvSpPr>
        <p:spPr bwMode="auto">
          <a:xfrm>
            <a:off x="11811000" y="2971800"/>
            <a:ext cx="2743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latin typeface="Calibri" charset="0"/>
                <a:cs typeface="Calibri" charset="0"/>
              </a:rPr>
              <a:t>tweets</a:t>
            </a:r>
          </a:p>
          <a:p>
            <a:pPr algn="ctr"/>
            <a:r>
              <a:rPr lang="en-US" sz="4400">
                <a:latin typeface="Calibri" charset="0"/>
                <a:cs typeface="Calibri" charset="0"/>
              </a:rPr>
              <a:t>RDD</a:t>
            </a:r>
          </a:p>
        </p:txBody>
      </p:sp>
      <p:sp>
        <p:nvSpPr>
          <p:cNvPr id="23577" name="Rectangle 155"/>
          <p:cNvSpPr>
            <a:spLocks noChangeArrowheads="1"/>
          </p:cNvSpPr>
          <p:nvPr/>
        </p:nvSpPr>
        <p:spPr bwMode="auto">
          <a:xfrm>
            <a:off x="11887200" y="7772400"/>
            <a:ext cx="2743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latin typeface="Calibri" charset="0"/>
                <a:cs typeface="Calibri" charset="0"/>
              </a:rPr>
              <a:t>hashTags</a:t>
            </a:r>
          </a:p>
          <a:p>
            <a:pPr algn="ctr"/>
            <a:r>
              <a:rPr lang="en-US" sz="4400">
                <a:latin typeface="Calibri" charset="0"/>
                <a:cs typeface="Calibri" charset="0"/>
              </a:rPr>
              <a:t>RDD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68" grpId="0" animBg="1"/>
      <p:bldP spid="169" grpId="0" animBg="1"/>
      <p:bldP spid="1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9600" dirty="0" smtClean="0"/>
              <a:t>What is Spark Streaming?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Framework for large scale stream processing </a:t>
            </a:r>
          </a:p>
          <a:p>
            <a:pPr lvl="1">
              <a:defRPr/>
            </a:pPr>
            <a:r>
              <a:rPr lang="en-US" sz="4800" dirty="0" smtClean="0"/>
              <a:t>Scales to 100s of nodes</a:t>
            </a:r>
          </a:p>
          <a:p>
            <a:pPr lvl="1">
              <a:defRPr/>
            </a:pPr>
            <a:r>
              <a:rPr lang="en-US" sz="4800" dirty="0" smtClean="0"/>
              <a:t>Can achieve second scale latencies</a:t>
            </a:r>
          </a:p>
          <a:p>
            <a:pPr lvl="1">
              <a:defRPr/>
            </a:pPr>
            <a:r>
              <a:rPr lang="en-US" sz="4800" dirty="0" smtClean="0"/>
              <a:t>Integrates with Spark’s batch and interactive processing</a:t>
            </a:r>
          </a:p>
          <a:p>
            <a:pPr lvl="1">
              <a:defRPr/>
            </a:pPr>
            <a:r>
              <a:rPr lang="en-US" sz="4800" dirty="0" smtClean="0"/>
              <a:t>Provides a simple batch-like API for implementing complex algorithm</a:t>
            </a:r>
          </a:p>
          <a:p>
            <a:pPr lvl="1">
              <a:defRPr/>
            </a:pPr>
            <a:r>
              <a:rPr lang="en-US" sz="4800" dirty="0" smtClean="0"/>
              <a:t>Can absorb live data streams from Kafka, Flume, </a:t>
            </a:r>
            <a:r>
              <a:rPr lang="en-US" sz="4800" dirty="0" err="1" smtClean="0"/>
              <a:t>ZeroMQ</a:t>
            </a:r>
            <a:r>
              <a:rPr lang="en-US" sz="4800" dirty="0" smtClean="0"/>
              <a:t>, etc.</a:t>
            </a:r>
          </a:p>
          <a:p>
            <a:pPr marL="762000" lvl="1" indent="0">
              <a:buFont typeface="Arial" charset="0"/>
              <a:buNone/>
              <a:defRPr/>
            </a:pPr>
            <a:r>
              <a:rPr lang="en-US" sz="4800" dirty="0"/>
              <a:t>	</a:t>
            </a:r>
            <a:endParaRPr lang="en-US" sz="4800" dirty="0" smtClean="0"/>
          </a:p>
          <a:p>
            <a:pPr marL="762000" lvl="1" indent="0">
              <a:buFont typeface="Arial" charset="0"/>
              <a:buNone/>
              <a:defRPr/>
            </a:pPr>
            <a:endParaRPr lang="en-US" sz="4800" dirty="0" smtClean="0"/>
          </a:p>
          <a:p>
            <a:pPr lvl="1">
              <a:defRPr/>
            </a:pPr>
            <a:endParaRPr lang="en-US" sz="4800" dirty="0" smtClean="0"/>
          </a:p>
          <a:p>
            <a:pPr>
              <a:defRPr/>
            </a:pPr>
            <a:endParaRPr lang="en-US" sz="48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err="1" smtClean="0"/>
              <a:t>DStream</a:t>
            </a:r>
            <a:r>
              <a:rPr lang="en-US" sz="4800" dirty="0" smtClean="0"/>
              <a:t> – sequence of RDDs representing a stream of data</a:t>
            </a:r>
          </a:p>
          <a:p>
            <a:pPr lvl="1">
              <a:defRPr/>
            </a:pPr>
            <a:r>
              <a:rPr lang="en-US" sz="4400" dirty="0" smtClean="0"/>
              <a:t>Twitter, HDFS, Kafka, Flume, </a:t>
            </a:r>
            <a:r>
              <a:rPr lang="en-US" sz="4400" dirty="0" err="1" smtClean="0"/>
              <a:t>ZeroMQ</a:t>
            </a:r>
            <a:r>
              <a:rPr lang="en-US" sz="4400" dirty="0" smtClean="0"/>
              <a:t>, </a:t>
            </a:r>
            <a:r>
              <a:rPr lang="en-US" sz="4400" dirty="0" err="1" smtClean="0"/>
              <a:t>Akka</a:t>
            </a:r>
            <a:r>
              <a:rPr lang="en-US" sz="4400" dirty="0" smtClean="0"/>
              <a:t> Actor, TCP sockets</a:t>
            </a:r>
          </a:p>
          <a:p>
            <a:pPr lvl="1">
              <a:defRPr/>
            </a:pPr>
            <a:endParaRPr lang="en-US" sz="3200" dirty="0"/>
          </a:p>
          <a:p>
            <a:pPr>
              <a:defRPr/>
            </a:pPr>
            <a:r>
              <a:rPr lang="en-US" sz="4800" b="1" dirty="0" smtClean="0"/>
              <a:t>Transformations</a:t>
            </a:r>
            <a:r>
              <a:rPr lang="en-US" sz="4800" dirty="0" smtClean="0"/>
              <a:t> – modify data from on </a:t>
            </a:r>
            <a:r>
              <a:rPr lang="en-US" sz="4800" dirty="0" err="1" smtClean="0"/>
              <a:t>DStream</a:t>
            </a:r>
            <a:r>
              <a:rPr lang="en-US" sz="4800" dirty="0" smtClean="0"/>
              <a:t> to another</a:t>
            </a:r>
          </a:p>
          <a:p>
            <a:pPr lvl="1">
              <a:defRPr/>
            </a:pPr>
            <a:r>
              <a:rPr lang="en-US" sz="4400" dirty="0" smtClean="0"/>
              <a:t>Standard RDD operations – map, </a:t>
            </a:r>
            <a:r>
              <a:rPr lang="en-US" sz="4400" dirty="0" err="1" smtClean="0"/>
              <a:t>countByValue</a:t>
            </a:r>
            <a:r>
              <a:rPr lang="en-US" sz="4400" dirty="0" smtClean="0"/>
              <a:t>, reduce, join, …</a:t>
            </a:r>
            <a:endParaRPr lang="en-US" sz="4400" dirty="0"/>
          </a:p>
          <a:p>
            <a:pPr lvl="1">
              <a:defRPr/>
            </a:pPr>
            <a:r>
              <a:rPr lang="en-US" sz="4400" dirty="0" err="1" smtClean="0"/>
              <a:t>Stateful</a:t>
            </a:r>
            <a:r>
              <a:rPr lang="en-US" sz="4400" dirty="0" smtClean="0"/>
              <a:t> operations – window, </a:t>
            </a:r>
            <a:r>
              <a:rPr lang="en-US" sz="4400" dirty="0" err="1" smtClean="0"/>
              <a:t>countByValueAndWindow</a:t>
            </a:r>
            <a:r>
              <a:rPr lang="en-US" sz="4400" dirty="0" smtClean="0"/>
              <a:t>, …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4800" b="1" dirty="0" smtClean="0"/>
              <a:t>Output Operations – send data to external entity</a:t>
            </a:r>
          </a:p>
          <a:p>
            <a:pPr lvl="1">
              <a:defRPr/>
            </a:pPr>
            <a:r>
              <a:rPr lang="en-US" sz="4800" dirty="0" err="1" smtClean="0"/>
              <a:t>saveAsHadoopFiles</a:t>
            </a:r>
            <a:r>
              <a:rPr lang="en-US" sz="4800" dirty="0" smtClean="0"/>
              <a:t> – saves to HDFS</a:t>
            </a:r>
            <a:endParaRPr lang="en-US" sz="4800" dirty="0"/>
          </a:p>
          <a:p>
            <a:pPr lvl="1">
              <a:defRPr/>
            </a:pPr>
            <a:r>
              <a:rPr lang="en-US" sz="4800" dirty="0" err="1" smtClean="0"/>
              <a:t>foreach</a:t>
            </a:r>
            <a:r>
              <a:rPr lang="en-US" sz="4800" dirty="0" smtClean="0"/>
              <a:t> – do anything with each batch of results</a:t>
            </a:r>
            <a:endParaRPr lang="en-US" sz="4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2 – Count the </a:t>
            </a:r>
            <a:r>
              <a:rPr lang="en-US" dirty="0" err="1" smtClean="0"/>
              <a:t>hashtags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9800" y="2971800"/>
            <a:ext cx="22390100" cy="24384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tweets = </a:t>
            </a:r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ssc.twitterStream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(&lt;Twitter username&gt;, &lt;Twitter password&gt;)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hashTags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= </a:t>
            </a:r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tweets.flatMap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(status =&gt; </a:t>
            </a:r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getTags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(status))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4000" dirty="0" err="1" smtClean="0">
                <a:latin typeface="Consolas"/>
                <a:cs typeface="Consolas"/>
              </a:rPr>
              <a:t>val</a:t>
            </a:r>
            <a:r>
              <a:rPr lang="en-US" sz="4000" dirty="0" smtClean="0">
                <a:latin typeface="Consolas"/>
                <a:cs typeface="Consolas"/>
              </a:rPr>
              <a:t> </a:t>
            </a:r>
            <a:r>
              <a:rPr lang="en-US" sz="4000" dirty="0" err="1" smtClean="0">
                <a:solidFill>
                  <a:schemeClr val="accent3"/>
                </a:solidFill>
                <a:latin typeface="Consolas"/>
                <a:cs typeface="Consolas"/>
              </a:rPr>
              <a:t>tagCounts</a:t>
            </a:r>
            <a:r>
              <a:rPr lang="en-US" sz="4000" dirty="0" smtClean="0">
                <a:latin typeface="Consolas"/>
                <a:cs typeface="Consolas"/>
              </a:rPr>
              <a:t> = </a:t>
            </a:r>
            <a:r>
              <a:rPr lang="en-US" sz="4000" dirty="0" err="1" smtClean="0">
                <a:solidFill>
                  <a:srgbClr val="B50B1B"/>
                </a:solidFill>
                <a:latin typeface="Consolas"/>
                <a:cs typeface="Consolas"/>
              </a:rPr>
              <a:t>hashTags</a:t>
            </a:r>
            <a:r>
              <a:rPr lang="en-US" sz="4000" dirty="0" err="1" smtClean="0">
                <a:latin typeface="Consolas"/>
                <a:cs typeface="Consolas"/>
              </a:rPr>
              <a:t>.</a:t>
            </a:r>
            <a:r>
              <a:rPr lang="en-US" sz="4000" dirty="0" err="1" smtClean="0">
                <a:solidFill>
                  <a:schemeClr val="accent1"/>
                </a:solidFill>
                <a:latin typeface="Consolas"/>
                <a:cs typeface="Consolas"/>
              </a:rPr>
              <a:t>countByValue</a:t>
            </a:r>
            <a:r>
              <a:rPr lang="en-US" sz="4000" dirty="0" smtClean="0">
                <a:latin typeface="Consolas"/>
                <a:cs typeface="Consolas"/>
              </a:rPr>
              <a:t>()</a:t>
            </a:r>
            <a:endParaRPr lang="en-US" sz="4000" dirty="0">
              <a:latin typeface="Consolas"/>
              <a:cs typeface="Consolas"/>
            </a:endParaRPr>
          </a:p>
          <a:p>
            <a:pPr>
              <a:defRPr/>
            </a:pPr>
            <a:endParaRPr lang="en-US" dirty="0"/>
          </a:p>
        </p:txBody>
      </p:sp>
      <p:grpSp>
        <p:nvGrpSpPr>
          <p:cNvPr id="25603" name="Group 7"/>
          <p:cNvGrpSpPr>
            <a:grpSpLocks/>
          </p:cNvGrpSpPr>
          <p:nvPr/>
        </p:nvGrpSpPr>
        <p:grpSpPr bwMode="auto">
          <a:xfrm>
            <a:off x="7069138" y="6494463"/>
            <a:ext cx="2225675" cy="592137"/>
            <a:chOff x="7918600" y="4832650"/>
            <a:chExt cx="2458447" cy="653855"/>
          </a:xfrm>
        </p:grpSpPr>
        <p:sp>
          <p:nvSpPr>
            <p:cNvPr id="6" name="Alternate Process 5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7" name="Straight Connector 6"/>
            <p:cNvCxnSpPr>
              <a:stCxn id="6" idx="0"/>
              <a:endCxn id="6" idx="2"/>
            </p:cNvCxnSpPr>
            <p:nvPr/>
          </p:nvCxnSpPr>
          <p:spPr>
            <a:xfrm>
              <a:off x="9147823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548116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25604" name="Group 111"/>
          <p:cNvGrpSpPr>
            <a:grpSpLocks/>
          </p:cNvGrpSpPr>
          <p:nvPr/>
        </p:nvGrpSpPr>
        <p:grpSpPr bwMode="auto">
          <a:xfrm>
            <a:off x="11431588" y="6494463"/>
            <a:ext cx="2225675" cy="592137"/>
            <a:chOff x="7918600" y="4832650"/>
            <a:chExt cx="2458447" cy="653855"/>
          </a:xfrm>
        </p:grpSpPr>
        <p:sp>
          <p:nvSpPr>
            <p:cNvPr id="19" name="Alternate Process 18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20" name="Straight Connector 19"/>
            <p:cNvCxnSpPr>
              <a:stCxn id="19" idx="0"/>
              <a:endCxn id="19" idx="2"/>
            </p:cNvCxnSpPr>
            <p:nvPr/>
          </p:nvCxnSpPr>
          <p:spPr>
            <a:xfrm>
              <a:off x="9147823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548116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25605" name="Group 133"/>
          <p:cNvGrpSpPr>
            <a:grpSpLocks/>
          </p:cNvGrpSpPr>
          <p:nvPr/>
        </p:nvGrpSpPr>
        <p:grpSpPr bwMode="auto">
          <a:xfrm>
            <a:off x="15990888" y="6494463"/>
            <a:ext cx="2224087" cy="592137"/>
            <a:chOff x="7918600" y="4832650"/>
            <a:chExt cx="2458447" cy="653855"/>
          </a:xfrm>
        </p:grpSpPr>
        <p:sp>
          <p:nvSpPr>
            <p:cNvPr id="31" name="Alternate Process 30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3810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32" name="Straight Connector 31"/>
            <p:cNvCxnSpPr>
              <a:stCxn id="31" idx="0"/>
              <a:endCxn id="31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3810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7086600" y="7077075"/>
            <a:ext cx="3813175" cy="4183063"/>
            <a:chOff x="6934200" y="7077075"/>
            <a:chExt cx="3813174" cy="4183062"/>
          </a:xfrm>
        </p:grpSpPr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6945313" y="7866063"/>
              <a:ext cx="2224087" cy="592137"/>
              <a:chOff x="7918600" y="4832650"/>
              <a:chExt cx="2458447" cy="653855"/>
            </a:xfrm>
            <a:solidFill>
              <a:srgbClr val="FFFFFF"/>
            </a:solidFill>
          </p:grpSpPr>
          <p:sp>
            <p:nvSpPr>
              <p:cNvPr id="12" name="Alternate Process 11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13" name="Straight Connector 12"/>
              <p:cNvCxnSpPr>
                <a:stCxn id="12" idx="0"/>
                <a:endCxn id="12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8016875" y="7127875"/>
              <a:ext cx="1631950" cy="492125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+mj-lt"/>
                  <a:cs typeface="Tw Cen MT"/>
                </a:rPr>
                <a:t>flatMap</a:t>
              </a:r>
              <a:endParaRPr lang="en-US" sz="3200" dirty="0">
                <a:solidFill>
                  <a:prstClr val="black"/>
                </a:solidFill>
                <a:latin typeface="+mj-lt"/>
                <a:cs typeface="Tw Cen MT"/>
              </a:endParaRPr>
            </a:p>
          </p:txBody>
        </p:sp>
        <p:cxnSp>
          <p:nvCxnSpPr>
            <p:cNvPr id="17" name="Straight Arrow Connector 16"/>
            <p:cNvCxnSpPr>
              <a:stCxn id="6" idx="2"/>
              <a:endCxn id="12" idx="0"/>
            </p:cNvCxnSpPr>
            <p:nvPr/>
          </p:nvCxnSpPr>
          <p:spPr bwMode="auto">
            <a:xfrm>
              <a:off x="8029575" y="7077075"/>
              <a:ext cx="28575" cy="801688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" name="TextBox 41"/>
            <p:cNvSpPr txBox="1"/>
            <p:nvPr/>
          </p:nvSpPr>
          <p:spPr>
            <a:xfrm>
              <a:off x="7788275" y="8531225"/>
              <a:ext cx="1631950" cy="492125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prstClr val="black"/>
                  </a:solidFill>
                  <a:latin typeface="+mj-lt"/>
                  <a:cs typeface="Tw Cen MT"/>
                </a:rPr>
                <a:t>map</a:t>
              </a:r>
            </a:p>
          </p:txBody>
        </p:sp>
        <p:cxnSp>
          <p:nvCxnSpPr>
            <p:cNvPr id="43" name="Straight Arrow Connector 42"/>
            <p:cNvCxnSpPr>
              <a:stCxn id="12" idx="2"/>
              <a:endCxn id="49" idx="0"/>
            </p:cNvCxnSpPr>
            <p:nvPr/>
          </p:nvCxnSpPr>
          <p:spPr bwMode="auto">
            <a:xfrm flipH="1">
              <a:off x="8047038" y="8448675"/>
              <a:ext cx="11112" cy="784225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8" name="Group 23"/>
            <p:cNvGrpSpPr>
              <a:grpSpLocks/>
            </p:cNvGrpSpPr>
            <p:nvPr/>
          </p:nvGrpSpPr>
          <p:grpSpPr bwMode="auto">
            <a:xfrm>
              <a:off x="6934200" y="9220200"/>
              <a:ext cx="2224087" cy="592137"/>
              <a:chOff x="7918600" y="4832650"/>
              <a:chExt cx="2458447" cy="653855"/>
            </a:xfrm>
            <a:solidFill>
              <a:schemeClr val="bg1"/>
            </a:solidFill>
          </p:grpSpPr>
          <p:sp>
            <p:nvSpPr>
              <p:cNvPr id="49" name="Alternate Process 48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50" name="Straight Connector 49"/>
              <p:cNvCxnSpPr>
                <a:stCxn id="49" idx="0"/>
                <a:endCxn id="49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5648" name="Group 23"/>
            <p:cNvGrpSpPr>
              <a:grpSpLocks/>
            </p:cNvGrpSpPr>
            <p:nvPr/>
          </p:nvGrpSpPr>
          <p:grpSpPr bwMode="auto">
            <a:xfrm>
              <a:off x="6934200" y="10668000"/>
              <a:ext cx="2224087" cy="592137"/>
              <a:chOff x="7918600" y="4832650"/>
              <a:chExt cx="2458447" cy="653855"/>
            </a:xfrm>
          </p:grpSpPr>
          <p:sp>
            <p:nvSpPr>
              <p:cNvPr id="64" name="Alternate Process 63"/>
              <p:cNvSpPr/>
              <p:nvPr/>
            </p:nvSpPr>
            <p:spPr>
              <a:xfrm>
                <a:off x="7918600" y="4846673"/>
                <a:ext cx="2458447" cy="629315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65" name="Straight Connector 64"/>
              <p:cNvCxnSpPr>
                <a:stCxn id="64" idx="0"/>
                <a:endCxn id="64" idx="2"/>
              </p:cNvCxnSpPr>
              <p:nvPr/>
            </p:nvCxnSpPr>
            <p:spPr>
              <a:xfrm>
                <a:off x="9148701" y="4846673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785686" y="4832649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548566" y="4857190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78" name="Straight Arrow Connector 77"/>
            <p:cNvCxnSpPr>
              <a:stCxn id="49" idx="2"/>
              <a:endCxn id="64" idx="0"/>
            </p:cNvCxnSpPr>
            <p:nvPr/>
          </p:nvCxnSpPr>
          <p:spPr bwMode="auto">
            <a:xfrm>
              <a:off x="8047038" y="9802812"/>
              <a:ext cx="0" cy="87788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5" name="TextBox 94"/>
            <p:cNvSpPr txBox="1"/>
            <p:nvPr/>
          </p:nvSpPr>
          <p:spPr>
            <a:xfrm>
              <a:off x="8032750" y="9982199"/>
              <a:ext cx="2714624" cy="492125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+mj-lt"/>
                  <a:cs typeface="Tw Cen MT"/>
                </a:rPr>
                <a:t>reduceByKey</a:t>
              </a:r>
              <a:endParaRPr lang="en-US" sz="3200" dirty="0">
                <a:solidFill>
                  <a:prstClr val="black"/>
                </a:solidFill>
                <a:latin typeface="+mj-lt"/>
                <a:cs typeface="Tw Cen MT"/>
              </a:endParaRPr>
            </a:p>
          </p:txBody>
        </p: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11441113" y="7077075"/>
            <a:ext cx="3810000" cy="4183063"/>
            <a:chOff x="11288712" y="7077075"/>
            <a:chExt cx="3810534" cy="4183062"/>
          </a:xfrm>
        </p:grpSpPr>
        <p:grpSp>
          <p:nvGrpSpPr>
            <p:cNvPr id="23" name="Group 126"/>
            <p:cNvGrpSpPr>
              <a:grpSpLocks/>
            </p:cNvGrpSpPr>
            <p:nvPr/>
          </p:nvGrpSpPr>
          <p:grpSpPr bwMode="auto">
            <a:xfrm>
              <a:off x="11299825" y="7866063"/>
              <a:ext cx="2224088" cy="592137"/>
              <a:chOff x="7918600" y="4832650"/>
              <a:chExt cx="2458447" cy="653855"/>
            </a:xfrm>
            <a:solidFill>
              <a:srgbClr val="FFFFFF"/>
            </a:solidFill>
          </p:grpSpPr>
          <p:sp>
            <p:nvSpPr>
              <p:cNvPr id="24" name="Alternate Process 23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25" name="Straight Connector 24"/>
              <p:cNvCxnSpPr>
                <a:stCxn id="24" idx="0"/>
                <a:endCxn id="24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785686" y="4832650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12371539" y="7127875"/>
              <a:ext cx="1632179" cy="492125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+mj-lt"/>
                  <a:cs typeface="Tw Cen MT"/>
                </a:rPr>
                <a:t>flatMap</a:t>
              </a:r>
              <a:endParaRPr lang="en-US" sz="3200" dirty="0">
                <a:solidFill>
                  <a:prstClr val="black"/>
                </a:solidFill>
                <a:latin typeface="+mj-lt"/>
                <a:cs typeface="Tw Cen MT"/>
              </a:endParaRPr>
            </a:p>
          </p:txBody>
        </p:sp>
        <p:cxnSp>
          <p:nvCxnSpPr>
            <p:cNvPr id="29" name="Straight Arrow Connector 28"/>
            <p:cNvCxnSpPr>
              <a:stCxn id="19" idx="2"/>
              <a:endCxn id="24" idx="0"/>
            </p:cNvCxnSpPr>
            <p:nvPr/>
          </p:nvCxnSpPr>
          <p:spPr bwMode="auto">
            <a:xfrm>
              <a:off x="12392179" y="7077075"/>
              <a:ext cx="19053" cy="801688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12142907" y="8531225"/>
              <a:ext cx="1630591" cy="492125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prstClr val="black"/>
                  </a:solidFill>
                  <a:latin typeface="+mj-lt"/>
                  <a:cs typeface="Tw Cen MT"/>
                </a:rPr>
                <a:t>map</a:t>
              </a:r>
            </a:p>
          </p:txBody>
        </p:sp>
        <p:cxnSp>
          <p:nvCxnSpPr>
            <p:cNvPr id="45" name="Straight Arrow Connector 44"/>
            <p:cNvCxnSpPr>
              <a:stCxn id="24" idx="2"/>
              <a:endCxn id="54" idx="0"/>
            </p:cNvCxnSpPr>
            <p:nvPr/>
          </p:nvCxnSpPr>
          <p:spPr bwMode="auto">
            <a:xfrm flipH="1">
              <a:off x="12400118" y="8448675"/>
              <a:ext cx="11114" cy="784225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53" name="Group 126"/>
            <p:cNvGrpSpPr>
              <a:grpSpLocks/>
            </p:cNvGrpSpPr>
            <p:nvPr/>
          </p:nvGrpSpPr>
          <p:grpSpPr bwMode="auto">
            <a:xfrm>
              <a:off x="11288712" y="9220200"/>
              <a:ext cx="2224088" cy="592137"/>
              <a:chOff x="7918600" y="4832650"/>
              <a:chExt cx="2458447" cy="653855"/>
            </a:xfrm>
            <a:solidFill>
              <a:schemeClr val="bg1"/>
            </a:solidFill>
          </p:grpSpPr>
          <p:sp>
            <p:nvSpPr>
              <p:cNvPr id="54" name="Alternate Process 53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55" name="Straight Connector 54"/>
              <p:cNvCxnSpPr>
                <a:stCxn id="54" idx="0"/>
                <a:endCxn id="54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9785686" y="4832650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5635" name="Group 126"/>
            <p:cNvGrpSpPr>
              <a:grpSpLocks/>
            </p:cNvGrpSpPr>
            <p:nvPr/>
          </p:nvGrpSpPr>
          <p:grpSpPr bwMode="auto">
            <a:xfrm>
              <a:off x="11288712" y="10668000"/>
              <a:ext cx="2224088" cy="592137"/>
              <a:chOff x="7918600" y="4832650"/>
              <a:chExt cx="2458447" cy="653855"/>
            </a:xfrm>
          </p:grpSpPr>
          <p:sp>
            <p:nvSpPr>
              <p:cNvPr id="69" name="Alternate Process 68"/>
              <p:cNvSpPr/>
              <p:nvPr/>
            </p:nvSpPr>
            <p:spPr>
              <a:xfrm>
                <a:off x="7918600" y="4846673"/>
                <a:ext cx="2458791" cy="629315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70" name="Straight Connector 69"/>
              <p:cNvCxnSpPr>
                <a:stCxn id="69" idx="0"/>
                <a:endCxn id="69" idx="2"/>
              </p:cNvCxnSpPr>
              <p:nvPr/>
            </p:nvCxnSpPr>
            <p:spPr>
              <a:xfrm>
                <a:off x="9148873" y="4846673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9785948" y="4832649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548654" y="4857190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4" name="Straight Arrow Connector 83"/>
            <p:cNvCxnSpPr>
              <a:stCxn id="54" idx="2"/>
              <a:endCxn id="69" idx="0"/>
            </p:cNvCxnSpPr>
            <p:nvPr/>
          </p:nvCxnSpPr>
          <p:spPr bwMode="auto">
            <a:xfrm>
              <a:off x="12400118" y="9802812"/>
              <a:ext cx="0" cy="87788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6" name="TextBox 95"/>
            <p:cNvSpPr txBox="1"/>
            <p:nvPr/>
          </p:nvSpPr>
          <p:spPr>
            <a:xfrm>
              <a:off x="12387416" y="9982199"/>
              <a:ext cx="2711830" cy="492125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+mj-lt"/>
                  <a:cs typeface="Tw Cen MT"/>
                </a:rPr>
                <a:t>reduceByKey</a:t>
              </a:r>
              <a:endParaRPr lang="en-US" sz="3200" dirty="0">
                <a:solidFill>
                  <a:prstClr val="black"/>
                </a:solidFill>
                <a:latin typeface="+mj-lt"/>
                <a:cs typeface="Tw Cen MT"/>
              </a:endParaRPr>
            </a:p>
          </p:txBody>
        </p:sp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15849600" y="7077075"/>
            <a:ext cx="3962400" cy="4183063"/>
            <a:chOff x="15697201" y="7077075"/>
            <a:chExt cx="3962399" cy="4183062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15635288" y="8434388"/>
              <a:ext cx="771525" cy="6477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+mj-lt"/>
                  <a:cs typeface="Tw Cen MT"/>
                </a:rPr>
                <a:t>…</a:t>
              </a:r>
            </a:p>
          </p:txBody>
        </p:sp>
        <p:grpSp>
          <p:nvGrpSpPr>
            <p:cNvPr id="35" name="Group 148"/>
            <p:cNvGrpSpPr>
              <a:grpSpLocks/>
            </p:cNvGrpSpPr>
            <p:nvPr/>
          </p:nvGrpSpPr>
          <p:grpSpPr bwMode="auto">
            <a:xfrm>
              <a:off x="15857539" y="7866063"/>
              <a:ext cx="2224087" cy="592137"/>
              <a:chOff x="7918600" y="4832650"/>
              <a:chExt cx="2458447" cy="653855"/>
            </a:xfrm>
            <a:solidFill>
              <a:srgbClr val="FFFFFF"/>
            </a:solidFill>
          </p:grpSpPr>
          <p:sp>
            <p:nvSpPr>
              <p:cNvPr id="36" name="Alternate Process 35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37" name="Straight Connector 36"/>
              <p:cNvCxnSpPr>
                <a:stCxn id="36" idx="0"/>
                <a:endCxn id="36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16929101" y="7127875"/>
              <a:ext cx="1631950" cy="492125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+mj-lt"/>
                  <a:cs typeface="Tw Cen MT"/>
                </a:rPr>
                <a:t>flatMap</a:t>
              </a:r>
              <a:endParaRPr lang="en-US" sz="3200" dirty="0">
                <a:solidFill>
                  <a:prstClr val="black"/>
                </a:solidFill>
                <a:latin typeface="+mj-lt"/>
                <a:cs typeface="Tw Cen MT"/>
              </a:endParaRPr>
            </a:p>
          </p:txBody>
        </p:sp>
        <p:cxnSp>
          <p:nvCxnSpPr>
            <p:cNvPr id="41" name="Straight Arrow Connector 40"/>
            <p:cNvCxnSpPr>
              <a:stCxn id="31" idx="2"/>
              <a:endCxn id="36" idx="0"/>
            </p:cNvCxnSpPr>
            <p:nvPr/>
          </p:nvCxnSpPr>
          <p:spPr bwMode="auto">
            <a:xfrm>
              <a:off x="16949739" y="7077075"/>
              <a:ext cx="20637" cy="801688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6" name="TextBox 45"/>
            <p:cNvSpPr txBox="1"/>
            <p:nvPr/>
          </p:nvSpPr>
          <p:spPr>
            <a:xfrm>
              <a:off x="16700501" y="8531225"/>
              <a:ext cx="1631950" cy="492125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prstClr val="black"/>
                  </a:solidFill>
                  <a:latin typeface="+mj-lt"/>
                  <a:cs typeface="Tw Cen MT"/>
                </a:rPr>
                <a:t>map</a:t>
              </a:r>
            </a:p>
          </p:txBody>
        </p:sp>
        <p:cxnSp>
          <p:nvCxnSpPr>
            <p:cNvPr id="47" name="Straight Arrow Connector 46"/>
            <p:cNvCxnSpPr>
              <a:stCxn id="36" idx="2"/>
              <a:endCxn id="59" idx="0"/>
            </p:cNvCxnSpPr>
            <p:nvPr/>
          </p:nvCxnSpPr>
          <p:spPr bwMode="auto">
            <a:xfrm flipH="1">
              <a:off x="16959264" y="8448675"/>
              <a:ext cx="11112" cy="784225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58" name="Group 148"/>
            <p:cNvGrpSpPr>
              <a:grpSpLocks/>
            </p:cNvGrpSpPr>
            <p:nvPr/>
          </p:nvGrpSpPr>
          <p:grpSpPr bwMode="auto">
            <a:xfrm>
              <a:off x="15846426" y="9220200"/>
              <a:ext cx="2224087" cy="592137"/>
              <a:chOff x="7918600" y="4832650"/>
              <a:chExt cx="2458447" cy="653855"/>
            </a:xfrm>
            <a:solidFill>
              <a:schemeClr val="bg1"/>
            </a:solidFill>
          </p:grpSpPr>
          <p:sp>
            <p:nvSpPr>
              <p:cNvPr id="59" name="Alternate Process 58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60" name="Straight Connector 59"/>
              <p:cNvCxnSpPr>
                <a:stCxn id="59" idx="0"/>
                <a:endCxn id="59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5622" name="Group 148"/>
            <p:cNvGrpSpPr>
              <a:grpSpLocks/>
            </p:cNvGrpSpPr>
            <p:nvPr/>
          </p:nvGrpSpPr>
          <p:grpSpPr bwMode="auto">
            <a:xfrm>
              <a:off x="15846426" y="10668000"/>
              <a:ext cx="2224087" cy="592137"/>
              <a:chOff x="7918600" y="4832650"/>
              <a:chExt cx="2458447" cy="653855"/>
            </a:xfrm>
          </p:grpSpPr>
          <p:sp>
            <p:nvSpPr>
              <p:cNvPr id="74" name="Alternate Process 73"/>
              <p:cNvSpPr/>
              <p:nvPr/>
            </p:nvSpPr>
            <p:spPr>
              <a:xfrm>
                <a:off x="7918600" y="4846673"/>
                <a:ext cx="2458447" cy="629315"/>
              </a:xfrm>
              <a:prstGeom prst="flowChartAlternateProcess">
                <a:avLst/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75" name="Straight Connector 74"/>
              <p:cNvCxnSpPr>
                <a:stCxn id="74" idx="0"/>
                <a:endCxn id="74" idx="2"/>
              </p:cNvCxnSpPr>
              <p:nvPr/>
            </p:nvCxnSpPr>
            <p:spPr>
              <a:xfrm>
                <a:off x="9148701" y="4846673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9785686" y="4832649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8548566" y="4857190"/>
                <a:ext cx="0" cy="629315"/>
              </a:xfrm>
              <a:prstGeom prst="line">
                <a:avLst/>
              </a:prstGeom>
              <a:ln w="3810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92" name="Straight Arrow Connector 91"/>
            <p:cNvCxnSpPr>
              <a:stCxn id="59" idx="2"/>
              <a:endCxn id="74" idx="0"/>
            </p:cNvCxnSpPr>
            <p:nvPr/>
          </p:nvCxnSpPr>
          <p:spPr bwMode="auto">
            <a:xfrm>
              <a:off x="16959264" y="9802812"/>
              <a:ext cx="0" cy="87788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7" name="TextBox 96"/>
            <p:cNvSpPr txBox="1"/>
            <p:nvPr/>
          </p:nvSpPr>
          <p:spPr>
            <a:xfrm>
              <a:off x="16944976" y="9982199"/>
              <a:ext cx="2714624" cy="492125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+mj-lt"/>
                  <a:cs typeface="Tw Cen MT"/>
                </a:rPr>
                <a:t>reduceByKey</a:t>
              </a:r>
              <a:endParaRPr lang="en-US" sz="3200" dirty="0">
                <a:solidFill>
                  <a:prstClr val="black"/>
                </a:solidFill>
                <a:latin typeface="+mj-lt"/>
                <a:cs typeface="Tw Cen MT"/>
              </a:endParaRPr>
            </a:p>
          </p:txBody>
        </p:sp>
      </p:grpSp>
      <p:sp>
        <p:nvSpPr>
          <p:cNvPr id="100" name="Rectangle 99"/>
          <p:cNvSpPr/>
          <p:nvPr/>
        </p:nvSpPr>
        <p:spPr bwMode="auto">
          <a:xfrm>
            <a:off x="11201400" y="5867400"/>
            <a:ext cx="2676525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chemeClr val="tx1"/>
                </a:solidFill>
                <a:latin typeface="Calibri"/>
              </a:rPr>
              <a:t>batch @ t+1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6858000" y="5878513"/>
            <a:ext cx="2676525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chemeClr val="tx1"/>
                </a:solidFill>
                <a:latin typeface="Calibri"/>
              </a:rPr>
              <a:t>b</a:t>
            </a:r>
            <a:r>
              <a:rPr lang="en-US" sz="3600" kern="0" dirty="0" err="1">
                <a:solidFill>
                  <a:schemeClr val="tx1"/>
                </a:solidFill>
                <a:latin typeface="Calibri"/>
              </a:rPr>
              <a:t>atch</a:t>
            </a:r>
            <a:r>
              <a:rPr lang="en-US" sz="3600" kern="0" dirty="0">
                <a:solidFill>
                  <a:schemeClr val="tx1"/>
                </a:solidFill>
                <a:latin typeface="Calibri"/>
              </a:rPr>
              <a:t> @ t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15773400" y="5878513"/>
            <a:ext cx="2676525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chemeClr val="tx1"/>
                </a:solidFill>
                <a:latin typeface="Calibri"/>
              </a:rPr>
              <a:t>batch @ t+2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1828800" y="78486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err="1">
                <a:solidFill>
                  <a:schemeClr val="tx1"/>
                </a:solidFill>
                <a:latin typeface="Calibri"/>
              </a:rPr>
              <a:t>hashTags</a:t>
            </a:r>
            <a:endParaRPr lang="en-US" sz="4400" kern="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828800" y="64008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chemeClr val="tx1"/>
                </a:solidFill>
                <a:latin typeface="Calibri"/>
              </a:rPr>
              <a:t>tweets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1828800" y="10134600"/>
            <a:ext cx="5715000" cy="1219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err="1">
                <a:solidFill>
                  <a:schemeClr val="tx1"/>
                </a:solidFill>
                <a:latin typeface="Calibri"/>
              </a:rPr>
              <a:t>tagCounts</a:t>
            </a:r>
            <a:endParaRPr lang="en-US" sz="4400" kern="0" dirty="0">
              <a:solidFill>
                <a:schemeClr val="tx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chemeClr val="tx1"/>
                </a:solidFill>
                <a:latin typeface="Calibri"/>
              </a:rPr>
              <a:t>[(#cat, 10), (#dog, 25), ... ]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3 – Count the </a:t>
            </a:r>
            <a:r>
              <a:rPr lang="en-US" dirty="0" err="1" smtClean="0"/>
              <a:t>hashtags</a:t>
            </a:r>
            <a:r>
              <a:rPr lang="en-US" dirty="0" smtClean="0"/>
              <a:t> over last 10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9800" y="2971800"/>
            <a:ext cx="22390100" cy="24384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tweets = </a:t>
            </a:r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ssc.twitterStream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(&lt;Twitter username&gt;, &lt;Twitter password&gt;)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hashTags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= </a:t>
            </a:r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tweets.flatMap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(status =&gt; </a:t>
            </a:r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getTags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(status))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4000" dirty="0" err="1" smtClean="0">
                <a:latin typeface="Consolas"/>
                <a:cs typeface="Consolas"/>
              </a:rPr>
              <a:t>val</a:t>
            </a:r>
            <a:r>
              <a:rPr lang="en-US" sz="4000" dirty="0" smtClean="0">
                <a:latin typeface="Consolas"/>
                <a:cs typeface="Consolas"/>
              </a:rPr>
              <a:t> </a:t>
            </a:r>
            <a:r>
              <a:rPr lang="en-US" sz="4000" dirty="0" err="1" smtClean="0">
                <a:solidFill>
                  <a:schemeClr val="accent3"/>
                </a:solidFill>
                <a:latin typeface="Consolas"/>
                <a:cs typeface="Consolas"/>
              </a:rPr>
              <a:t>tagCounts</a:t>
            </a:r>
            <a:r>
              <a:rPr lang="en-US" sz="4000" dirty="0" smtClean="0">
                <a:latin typeface="Consolas"/>
                <a:cs typeface="Consolas"/>
              </a:rPr>
              <a:t> = </a:t>
            </a:r>
            <a:r>
              <a:rPr lang="en-US" sz="4000" dirty="0" err="1" smtClean="0">
                <a:solidFill>
                  <a:srgbClr val="B50B1B"/>
                </a:solidFill>
                <a:latin typeface="Consolas"/>
                <a:cs typeface="Consolas"/>
              </a:rPr>
              <a:t>hashTags</a:t>
            </a:r>
            <a:r>
              <a:rPr lang="en-US" sz="4000" dirty="0" err="1" smtClean="0">
                <a:latin typeface="Consolas"/>
                <a:cs typeface="Consolas"/>
              </a:rPr>
              <a:t>.</a:t>
            </a:r>
            <a:r>
              <a:rPr lang="en-US" sz="4000" dirty="0" err="1" smtClean="0">
                <a:solidFill>
                  <a:schemeClr val="accent1"/>
                </a:solidFill>
                <a:latin typeface="Consolas"/>
                <a:cs typeface="Consolas"/>
              </a:rPr>
              <a:t>window</a:t>
            </a:r>
            <a:r>
              <a:rPr lang="en-US" sz="4000" dirty="0">
                <a:latin typeface="Consolas"/>
                <a:cs typeface="Consolas"/>
              </a:rPr>
              <a:t>(Minutes(10), Seconds(1)).</a:t>
            </a:r>
            <a:r>
              <a:rPr lang="en-US" sz="4000" dirty="0" err="1">
                <a:solidFill>
                  <a:srgbClr val="1D86CD"/>
                </a:solidFill>
                <a:latin typeface="Consolas"/>
                <a:cs typeface="Consolas"/>
              </a:rPr>
              <a:t>countByValue</a:t>
            </a:r>
            <a:r>
              <a:rPr lang="en-US" sz="4000" dirty="0">
                <a:latin typeface="Consolas"/>
                <a:cs typeface="Consolas"/>
              </a:rPr>
              <a:t>()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3" name="Rounded Rectangular Callout 92"/>
          <p:cNvSpPr/>
          <p:nvPr/>
        </p:nvSpPr>
        <p:spPr>
          <a:xfrm>
            <a:off x="3962400" y="6096000"/>
            <a:ext cx="4953000" cy="1600200"/>
          </a:xfrm>
          <a:prstGeom prst="wedgeRoundRectCallout">
            <a:avLst>
              <a:gd name="adj1" fmla="val 42244"/>
              <a:gd name="adj2" fmla="val -98803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sliding window operation</a:t>
            </a:r>
          </a:p>
        </p:txBody>
      </p:sp>
      <p:sp>
        <p:nvSpPr>
          <p:cNvPr id="94" name="Rounded Rectangular Callout 93"/>
          <p:cNvSpPr/>
          <p:nvPr/>
        </p:nvSpPr>
        <p:spPr>
          <a:xfrm>
            <a:off x="9753600" y="6096000"/>
            <a:ext cx="4038600" cy="1600200"/>
          </a:xfrm>
          <a:prstGeom prst="wedgeRoundRectCallout">
            <a:avLst>
              <a:gd name="adj1" fmla="val -20554"/>
              <a:gd name="adj2" fmla="val -98803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window length</a:t>
            </a:r>
          </a:p>
        </p:txBody>
      </p:sp>
      <p:sp>
        <p:nvSpPr>
          <p:cNvPr id="98" name="Rounded Rectangular Callout 97"/>
          <p:cNvSpPr/>
          <p:nvPr/>
        </p:nvSpPr>
        <p:spPr>
          <a:xfrm>
            <a:off x="14249400" y="6096000"/>
            <a:ext cx="4038600" cy="1600200"/>
          </a:xfrm>
          <a:prstGeom prst="wedgeRoundRectCallout">
            <a:avLst>
              <a:gd name="adj1" fmla="val -20554"/>
              <a:gd name="adj2" fmla="val -98803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sliding interval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2057400" y="9448800"/>
            <a:ext cx="13530263" cy="825500"/>
            <a:chOff x="573422" y="6302594"/>
            <a:chExt cx="5073981" cy="413044"/>
          </a:xfrm>
        </p:grpSpPr>
        <p:sp>
          <p:nvSpPr>
            <p:cNvPr id="107" name="Alternate Process 106"/>
            <p:cNvSpPr/>
            <p:nvPr/>
          </p:nvSpPr>
          <p:spPr>
            <a:xfrm>
              <a:off x="5265202" y="6362962"/>
              <a:ext cx="382201" cy="352676"/>
            </a:xfrm>
            <a:prstGeom prst="flowChartAlternateProcess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27680" name="TextBox 111"/>
            <p:cNvSpPr txBox="1">
              <a:spLocks noChangeArrowheads="1"/>
            </p:cNvSpPr>
            <p:nvPr/>
          </p:nvSpPr>
          <p:spPr bwMode="auto">
            <a:xfrm>
              <a:off x="573422" y="6302594"/>
              <a:ext cx="94146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400">
                  <a:latin typeface="Calibri" charset="0"/>
                  <a:cs typeface="Calibri" charset="0"/>
                </a:rPr>
                <a:t>tagCounts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 3 – Counting the </a:t>
            </a:r>
            <a:r>
              <a:rPr lang="en-US" dirty="0" err="1"/>
              <a:t>hashtags</a:t>
            </a:r>
            <a:r>
              <a:rPr lang="en-US" dirty="0"/>
              <a:t> over last </a:t>
            </a:r>
            <a:r>
              <a:rPr lang="en-US" dirty="0" smtClean="0"/>
              <a:t>10 </a:t>
            </a:r>
            <a:r>
              <a:rPr lang="en-US" dirty="0" err="1"/>
              <a:t>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2813963" cy="1600200"/>
          </a:xfrm>
        </p:spPr>
        <p:txBody>
          <a:bodyPr>
            <a:noAutofit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4000" dirty="0" err="1" smtClean="0">
                <a:latin typeface="Consolas"/>
                <a:cs typeface="Consolas"/>
              </a:rPr>
              <a:t>val</a:t>
            </a:r>
            <a:r>
              <a:rPr lang="en-US" sz="4000" dirty="0" smtClean="0">
                <a:latin typeface="Consolas"/>
                <a:cs typeface="Consolas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Consolas"/>
                <a:cs typeface="Consolas"/>
              </a:rPr>
              <a:t>tagCounts</a:t>
            </a:r>
            <a:r>
              <a:rPr lang="en-US" sz="4000" dirty="0">
                <a:solidFill>
                  <a:schemeClr val="accent3"/>
                </a:solidFill>
                <a:latin typeface="Consolas"/>
                <a:cs typeface="Consolas"/>
              </a:rPr>
              <a:t> </a:t>
            </a:r>
            <a:r>
              <a:rPr lang="en-US" sz="4000" dirty="0">
                <a:latin typeface="Consolas"/>
                <a:cs typeface="Consolas"/>
              </a:rPr>
              <a:t>= </a:t>
            </a:r>
            <a:r>
              <a:rPr lang="en-US" sz="4000" dirty="0" err="1">
                <a:solidFill>
                  <a:srgbClr val="C61B1B"/>
                </a:solidFill>
                <a:latin typeface="Consolas"/>
                <a:cs typeface="Consolas"/>
              </a:rPr>
              <a:t>hashTags</a:t>
            </a:r>
            <a:r>
              <a:rPr lang="en-US" sz="4000" dirty="0" err="1">
                <a:latin typeface="Consolas"/>
                <a:cs typeface="Consolas"/>
              </a:rPr>
              <a:t>.</a:t>
            </a:r>
            <a:r>
              <a:rPr lang="en-US" sz="4000" dirty="0" err="1">
                <a:solidFill>
                  <a:schemeClr val="accent1"/>
                </a:solidFill>
                <a:latin typeface="Consolas"/>
                <a:cs typeface="Consolas"/>
              </a:rPr>
              <a:t>window</a:t>
            </a:r>
            <a:r>
              <a:rPr lang="en-US" sz="4000" dirty="0">
                <a:latin typeface="Consolas"/>
                <a:cs typeface="Consolas"/>
              </a:rPr>
              <a:t>(Minutes(10), Seconds(1)</a:t>
            </a:r>
            <a:r>
              <a:rPr lang="en-US" sz="4000" dirty="0" smtClean="0">
                <a:latin typeface="Consolas"/>
                <a:cs typeface="Consolas"/>
              </a:rPr>
              <a:t>).</a:t>
            </a:r>
            <a:r>
              <a:rPr lang="en-US" sz="4000" dirty="0" err="1" smtClean="0">
                <a:solidFill>
                  <a:srgbClr val="1D86CD"/>
                </a:solidFill>
                <a:latin typeface="Consolas"/>
                <a:cs typeface="Consolas"/>
              </a:rPr>
              <a:t>countByValue</a:t>
            </a:r>
            <a:r>
              <a:rPr lang="en-US" sz="4000" dirty="0" smtClean="0">
                <a:latin typeface="Consolas"/>
                <a:cs typeface="Consolas"/>
              </a:rPr>
              <a:t>()</a:t>
            </a:r>
            <a:endParaRPr lang="en-US" sz="4000" dirty="0">
              <a:latin typeface="Consolas"/>
              <a:cs typeface="Consolas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5700" dirty="0"/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9067800" y="6781800"/>
            <a:ext cx="9013825" cy="2667000"/>
            <a:chOff x="3374629" y="3917867"/>
            <a:chExt cx="3380382" cy="623026"/>
          </a:xfrm>
        </p:grpSpPr>
        <p:cxnSp>
          <p:nvCxnSpPr>
            <p:cNvPr id="30" name="Straight Arrow Connector 29"/>
            <p:cNvCxnSpPr>
              <a:stCxn id="12" idx="2"/>
            </p:cNvCxnSpPr>
            <p:nvPr/>
          </p:nvCxnSpPr>
          <p:spPr>
            <a:xfrm>
              <a:off x="4501622" y="3917867"/>
              <a:ext cx="2253389" cy="6230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5" idx="2"/>
            </p:cNvCxnSpPr>
            <p:nvPr/>
          </p:nvCxnSpPr>
          <p:spPr>
            <a:xfrm>
              <a:off x="5628019" y="3917867"/>
              <a:ext cx="1126992" cy="6230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1" idx="2"/>
            </p:cNvCxnSpPr>
            <p:nvPr/>
          </p:nvCxnSpPr>
          <p:spPr>
            <a:xfrm>
              <a:off x="6755011" y="3918609"/>
              <a:ext cx="0" cy="62228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9" idx="2"/>
            </p:cNvCxnSpPr>
            <p:nvPr/>
          </p:nvCxnSpPr>
          <p:spPr>
            <a:xfrm>
              <a:off x="3374629" y="3917867"/>
              <a:ext cx="3380382" cy="6230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5994400" y="6796088"/>
            <a:ext cx="9093200" cy="2652712"/>
            <a:chOff x="2075999" y="4791864"/>
            <a:chExt cx="3410016" cy="761306"/>
          </a:xfrm>
        </p:grpSpPr>
        <p:cxnSp>
          <p:nvCxnSpPr>
            <p:cNvPr id="50" name="Straight Arrow Connector 49"/>
            <p:cNvCxnSpPr>
              <a:stCxn id="9" idx="2"/>
            </p:cNvCxnSpPr>
            <p:nvPr/>
          </p:nvCxnSpPr>
          <p:spPr>
            <a:xfrm>
              <a:off x="3202948" y="4791864"/>
              <a:ext cx="2254492" cy="739437"/>
            </a:xfrm>
            <a:prstGeom prst="straightConnector1">
              <a:avLst/>
            </a:prstGeom>
            <a:ln w="5715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2" idx="2"/>
            </p:cNvCxnSpPr>
            <p:nvPr/>
          </p:nvCxnSpPr>
          <p:spPr>
            <a:xfrm>
              <a:off x="4329301" y="4791864"/>
              <a:ext cx="1156714" cy="739437"/>
            </a:xfrm>
            <a:prstGeom prst="straightConnector1">
              <a:avLst/>
            </a:prstGeom>
            <a:ln w="5715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5" idx="2"/>
            </p:cNvCxnSpPr>
            <p:nvPr/>
          </p:nvCxnSpPr>
          <p:spPr>
            <a:xfrm>
              <a:off x="5456249" y="4791864"/>
              <a:ext cx="1191" cy="761306"/>
            </a:xfrm>
            <a:prstGeom prst="straightConnector1">
              <a:avLst/>
            </a:prstGeom>
            <a:ln w="5715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6" idx="2"/>
            </p:cNvCxnSpPr>
            <p:nvPr/>
          </p:nvCxnSpPr>
          <p:spPr>
            <a:xfrm>
              <a:off x="2075999" y="4791864"/>
              <a:ext cx="3393347" cy="761306"/>
            </a:xfrm>
            <a:prstGeom prst="straightConnector1">
              <a:avLst/>
            </a:prstGeom>
            <a:ln w="5715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1981200" y="4953000"/>
            <a:ext cx="16722725" cy="1851025"/>
            <a:chOff x="571115" y="3880890"/>
            <a:chExt cx="6270864" cy="925854"/>
          </a:xfrm>
        </p:grpSpPr>
        <p:sp>
          <p:nvSpPr>
            <p:cNvPr id="27660" name="TextBox 23"/>
            <p:cNvSpPr txBox="1">
              <a:spLocks noChangeArrowheads="1"/>
            </p:cNvSpPr>
            <p:nvPr/>
          </p:nvSpPr>
          <p:spPr bwMode="auto">
            <a:xfrm>
              <a:off x="571115" y="4422023"/>
              <a:ext cx="862530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400">
                  <a:latin typeface="Calibri" charset="0"/>
                  <a:cs typeface="Calibri" charset="0"/>
                </a:rPr>
                <a:t>hashTags</a:t>
              </a:r>
            </a:p>
          </p:txBody>
        </p:sp>
        <p:sp>
          <p:nvSpPr>
            <p:cNvPr id="6" name="Alternate Process 5"/>
            <p:cNvSpPr/>
            <p:nvPr/>
          </p:nvSpPr>
          <p:spPr>
            <a:xfrm>
              <a:off x="1884937" y="4449425"/>
              <a:ext cx="382181" cy="35255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27662" name="TextBox 7"/>
            <p:cNvSpPr txBox="1">
              <a:spLocks noChangeArrowheads="1"/>
            </p:cNvSpPr>
            <p:nvPr/>
          </p:nvSpPr>
          <p:spPr bwMode="auto">
            <a:xfrm>
              <a:off x="1817197" y="3880890"/>
              <a:ext cx="51760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4400">
                  <a:latin typeface="Calibri" charset="0"/>
                  <a:cs typeface="Calibri" charset="0"/>
                </a:rPr>
                <a:t>t-1</a:t>
              </a:r>
            </a:p>
          </p:txBody>
        </p:sp>
        <p:sp>
          <p:nvSpPr>
            <p:cNvPr id="9" name="Alternate Process 8"/>
            <p:cNvSpPr/>
            <p:nvPr/>
          </p:nvSpPr>
          <p:spPr>
            <a:xfrm>
              <a:off x="3011835" y="4449425"/>
              <a:ext cx="382181" cy="35255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27664" name="TextBox 10"/>
            <p:cNvSpPr txBox="1">
              <a:spLocks noChangeArrowheads="1"/>
            </p:cNvSpPr>
            <p:nvPr/>
          </p:nvSpPr>
          <p:spPr bwMode="auto">
            <a:xfrm>
              <a:off x="2943991" y="3888941"/>
              <a:ext cx="51760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4400">
                  <a:latin typeface="Calibri" charset="0"/>
                  <a:cs typeface="Calibri" charset="0"/>
                </a:rPr>
                <a:t>t</a:t>
              </a:r>
            </a:p>
          </p:txBody>
        </p:sp>
        <p:sp>
          <p:nvSpPr>
            <p:cNvPr id="12" name="Alternate Process 11"/>
            <p:cNvSpPr/>
            <p:nvPr/>
          </p:nvSpPr>
          <p:spPr>
            <a:xfrm>
              <a:off x="4138733" y="4449425"/>
              <a:ext cx="381586" cy="35255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27666" name="TextBox 13"/>
            <p:cNvSpPr txBox="1">
              <a:spLocks noChangeArrowheads="1"/>
            </p:cNvSpPr>
            <p:nvPr/>
          </p:nvSpPr>
          <p:spPr bwMode="auto">
            <a:xfrm>
              <a:off x="4070785" y="3888941"/>
              <a:ext cx="51760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4400">
                  <a:latin typeface="Calibri" charset="0"/>
                  <a:cs typeface="Calibri" charset="0"/>
                </a:rPr>
                <a:t>t+1</a:t>
              </a:r>
            </a:p>
          </p:txBody>
        </p:sp>
        <p:sp>
          <p:nvSpPr>
            <p:cNvPr id="15" name="Alternate Process 14"/>
            <p:cNvSpPr/>
            <p:nvPr/>
          </p:nvSpPr>
          <p:spPr>
            <a:xfrm>
              <a:off x="5265631" y="4449425"/>
              <a:ext cx="381586" cy="35255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27668" name="TextBox 16"/>
            <p:cNvSpPr txBox="1">
              <a:spLocks noChangeArrowheads="1"/>
            </p:cNvSpPr>
            <p:nvPr/>
          </p:nvSpPr>
          <p:spPr bwMode="auto">
            <a:xfrm>
              <a:off x="5197579" y="3880890"/>
              <a:ext cx="51760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4400">
                  <a:latin typeface="Calibri" charset="0"/>
                  <a:cs typeface="Calibri" charset="0"/>
                </a:rPr>
                <a:t>t+2</a:t>
              </a:r>
            </a:p>
          </p:txBody>
        </p:sp>
        <p:sp>
          <p:nvSpPr>
            <p:cNvPr id="21" name="Alternate Process 20"/>
            <p:cNvSpPr/>
            <p:nvPr/>
          </p:nvSpPr>
          <p:spPr>
            <a:xfrm>
              <a:off x="6391934" y="4450219"/>
              <a:ext cx="382181" cy="35255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27670" name="TextBox 22"/>
            <p:cNvSpPr txBox="1">
              <a:spLocks noChangeArrowheads="1"/>
            </p:cNvSpPr>
            <p:nvPr/>
          </p:nvSpPr>
          <p:spPr bwMode="auto">
            <a:xfrm>
              <a:off x="6324373" y="3880890"/>
              <a:ext cx="51760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4400">
                  <a:latin typeface="Calibri" charset="0"/>
                  <a:cs typeface="Calibri" charset="0"/>
                </a:rPr>
                <a:t>t+3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4868863" y="5786438"/>
            <a:ext cx="11385550" cy="1347787"/>
          </a:xfrm>
          <a:prstGeom prst="roundRect">
            <a:avLst/>
          </a:prstGeom>
          <a:noFill/>
          <a:ln w="762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Alternate Process 115"/>
          <p:cNvSpPr/>
          <p:nvPr/>
        </p:nvSpPr>
        <p:spPr>
          <a:xfrm>
            <a:off x="17526000" y="9582150"/>
            <a:ext cx="1019175" cy="70485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500"/>
          </a:p>
        </p:txBody>
      </p:sp>
      <p:sp>
        <p:nvSpPr>
          <p:cNvPr id="60" name="TextBox 59"/>
          <p:cNvSpPr txBox="1"/>
          <p:nvPr/>
        </p:nvSpPr>
        <p:spPr>
          <a:xfrm>
            <a:off x="6477000" y="7154863"/>
            <a:ext cx="36068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3"/>
                </a:solidFill>
                <a:latin typeface="Calibri"/>
                <a:cs typeface="Calibri"/>
              </a:rPr>
              <a:t>sliding window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8915400" y="8458200"/>
            <a:ext cx="3362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4400">
                <a:latin typeface="Calibri" charset="0"/>
                <a:cs typeface="Calibri" charset="0"/>
              </a:rPr>
              <a:t>countByValue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18897600" y="9067800"/>
            <a:ext cx="4038600" cy="2743200"/>
          </a:xfrm>
          <a:prstGeom prst="wedgeRoundRectCallout">
            <a:avLst>
              <a:gd name="adj1" fmla="val -113242"/>
              <a:gd name="adj2" fmla="val 5326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count over all the data in the window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243 -4.44444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16" grpId="0" animBg="1"/>
      <p:bldP spid="60" grpId="0"/>
      <p:bldP spid="60" grpId="1"/>
      <p:bldP spid="61" grpId="0"/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lternate Process 49"/>
          <p:cNvSpPr/>
          <p:nvPr/>
        </p:nvSpPr>
        <p:spPr bwMode="auto">
          <a:xfrm>
            <a:off x="17068800" y="10266363"/>
            <a:ext cx="1017588" cy="706437"/>
          </a:xfrm>
          <a:prstGeom prst="flowChartAlternateProcess">
            <a:avLst/>
          </a:prstGeom>
          <a:solidFill>
            <a:schemeClr val="bg1"/>
          </a:solidFill>
          <a:ln w="12700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latin typeface="Calibri"/>
                <a:cs typeface="Calibri"/>
              </a:rPr>
              <a:t>?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Smart window-based </a:t>
            </a:r>
            <a:r>
              <a:rPr lang="en-US" dirty="0" err="1" smtClean="0"/>
              <a:t>countByValue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2813963" cy="1295400"/>
          </a:xfrm>
        </p:spPr>
        <p:txBody>
          <a:bodyPr>
            <a:noAutofit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4000" dirty="0" err="1">
                <a:latin typeface="Consolas"/>
                <a:cs typeface="Consolas"/>
              </a:rPr>
              <a:t>val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err="1">
                <a:solidFill>
                  <a:srgbClr val="B50B1B"/>
                </a:solidFill>
                <a:latin typeface="Consolas"/>
                <a:cs typeface="Consolas"/>
              </a:rPr>
              <a:t>tagCounts</a:t>
            </a:r>
            <a:r>
              <a:rPr lang="en-US" sz="4000" dirty="0">
                <a:latin typeface="Consolas"/>
                <a:cs typeface="Consolas"/>
              </a:rPr>
              <a:t> = </a:t>
            </a:r>
            <a:r>
              <a:rPr lang="en-US" sz="4000" dirty="0" err="1">
                <a:solidFill>
                  <a:srgbClr val="B50B1B"/>
                </a:solidFill>
                <a:latin typeface="Consolas"/>
                <a:cs typeface="Consolas"/>
              </a:rPr>
              <a:t>hashtags</a:t>
            </a:r>
            <a:r>
              <a:rPr lang="en-US" sz="4000" dirty="0" err="1">
                <a:latin typeface="Consolas"/>
                <a:cs typeface="Consolas"/>
              </a:rPr>
              <a:t>.</a:t>
            </a:r>
            <a:r>
              <a:rPr lang="en-US" sz="4000" dirty="0" err="1">
                <a:solidFill>
                  <a:srgbClr val="1D86CD"/>
                </a:solidFill>
                <a:latin typeface="Consolas"/>
                <a:cs typeface="Consolas"/>
              </a:rPr>
              <a:t>countByValueAndWindow</a:t>
            </a:r>
            <a:r>
              <a:rPr lang="en-US" sz="4000" dirty="0">
                <a:latin typeface="Consolas"/>
                <a:cs typeface="Consolas"/>
              </a:rPr>
              <a:t>(Minutes(</a:t>
            </a:r>
            <a:r>
              <a:rPr lang="en-US" sz="4000" dirty="0" smtClean="0">
                <a:latin typeface="Consolas"/>
                <a:cs typeface="Consolas"/>
              </a:rPr>
              <a:t>10)</a:t>
            </a:r>
            <a:r>
              <a:rPr lang="en-US" sz="4000" dirty="0">
                <a:latin typeface="Consolas"/>
                <a:cs typeface="Consolas"/>
              </a:rPr>
              <a:t>, Seconds(1</a:t>
            </a:r>
            <a:r>
              <a:rPr lang="en-US" sz="4000" dirty="0" smtClean="0">
                <a:latin typeface="Consolas"/>
                <a:cs typeface="Consolas"/>
              </a:rPr>
              <a:t>))</a:t>
            </a:r>
            <a:endParaRPr lang="en-US" sz="4000" dirty="0">
              <a:latin typeface="Consolas"/>
              <a:cs typeface="Consolas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5700" dirty="0"/>
          </a:p>
          <a:p>
            <a:pPr marL="0" indent="0">
              <a:buFont typeface="Wingdings" charset="0"/>
              <a:buNone/>
              <a:defRPr/>
            </a:pPr>
            <a:endParaRPr lang="en-US" sz="5700" dirty="0"/>
          </a:p>
          <a:p>
            <a:pPr marL="0" indent="0">
              <a:buFont typeface="Wingdings" charset="0"/>
              <a:buNone/>
              <a:defRPr/>
            </a:pPr>
            <a:r>
              <a:rPr lang="en-US" sz="5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5700" dirty="0"/>
          </a:p>
        </p:txBody>
      </p:sp>
      <p:grpSp>
        <p:nvGrpSpPr>
          <p:cNvPr id="116" name="Group 115"/>
          <p:cNvGrpSpPr>
            <a:grpSpLocks/>
          </p:cNvGrpSpPr>
          <p:nvPr/>
        </p:nvGrpSpPr>
        <p:grpSpPr bwMode="auto">
          <a:xfrm>
            <a:off x="1524000" y="4648200"/>
            <a:ext cx="16722725" cy="3832225"/>
            <a:chOff x="571115" y="3578515"/>
            <a:chExt cx="6270864" cy="1916360"/>
          </a:xfrm>
        </p:grpSpPr>
        <p:sp>
          <p:nvSpPr>
            <p:cNvPr id="8" name="Alternate Process 7"/>
            <p:cNvSpPr/>
            <p:nvPr/>
          </p:nvSpPr>
          <p:spPr>
            <a:xfrm>
              <a:off x="5272775" y="5128909"/>
              <a:ext cx="382181" cy="353264"/>
            </a:xfrm>
            <a:prstGeom prst="flowChartAlternate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10" name="Alternate Process 9"/>
            <p:cNvSpPr/>
            <p:nvPr/>
          </p:nvSpPr>
          <p:spPr>
            <a:xfrm>
              <a:off x="4145877" y="5124940"/>
              <a:ext cx="382181" cy="352471"/>
            </a:xfrm>
            <a:prstGeom prst="flowChartAlternate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11" name="Alternate Process 10"/>
            <p:cNvSpPr/>
            <p:nvPr/>
          </p:nvSpPr>
          <p:spPr>
            <a:xfrm>
              <a:off x="3018978" y="5124940"/>
              <a:ext cx="382181" cy="352471"/>
            </a:xfrm>
            <a:prstGeom prst="flowChartAlternate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12" name="Alternate Process 11"/>
            <p:cNvSpPr/>
            <p:nvPr/>
          </p:nvSpPr>
          <p:spPr>
            <a:xfrm>
              <a:off x="1892080" y="5124940"/>
              <a:ext cx="382181" cy="352471"/>
            </a:xfrm>
            <a:prstGeom prst="flowChartAlternate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28704" name="TextBox 35"/>
            <p:cNvSpPr txBox="1">
              <a:spLocks noChangeArrowheads="1"/>
            </p:cNvSpPr>
            <p:nvPr/>
          </p:nvSpPr>
          <p:spPr bwMode="auto">
            <a:xfrm>
              <a:off x="571115" y="4119648"/>
              <a:ext cx="862530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400">
                  <a:latin typeface="Calibri" charset="0"/>
                  <a:cs typeface="Calibri" charset="0"/>
                </a:rPr>
                <a:t>hashTags</a:t>
              </a:r>
            </a:p>
          </p:txBody>
        </p:sp>
        <p:sp>
          <p:nvSpPr>
            <p:cNvPr id="37" name="Alternate Process 36"/>
            <p:cNvSpPr/>
            <p:nvPr/>
          </p:nvSpPr>
          <p:spPr>
            <a:xfrm>
              <a:off x="1884937" y="4146913"/>
              <a:ext cx="382181" cy="35326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28706" name="TextBox 37"/>
            <p:cNvSpPr txBox="1">
              <a:spLocks noChangeArrowheads="1"/>
            </p:cNvSpPr>
            <p:nvPr/>
          </p:nvSpPr>
          <p:spPr bwMode="auto">
            <a:xfrm>
              <a:off x="1817197" y="3578515"/>
              <a:ext cx="517606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4400">
                  <a:latin typeface="Calibri" charset="0"/>
                  <a:cs typeface="Calibri" charset="0"/>
                </a:rPr>
                <a:t>t-1</a:t>
              </a:r>
            </a:p>
          </p:txBody>
        </p:sp>
        <p:sp>
          <p:nvSpPr>
            <p:cNvPr id="39" name="Alternate Process 38"/>
            <p:cNvSpPr/>
            <p:nvPr/>
          </p:nvSpPr>
          <p:spPr>
            <a:xfrm>
              <a:off x="3011835" y="4146913"/>
              <a:ext cx="382181" cy="35326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28708" name="TextBox 39"/>
            <p:cNvSpPr txBox="1">
              <a:spLocks noChangeArrowheads="1"/>
            </p:cNvSpPr>
            <p:nvPr/>
          </p:nvSpPr>
          <p:spPr bwMode="auto">
            <a:xfrm>
              <a:off x="2943991" y="3586566"/>
              <a:ext cx="517606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4400">
                  <a:latin typeface="Calibri" charset="0"/>
                  <a:cs typeface="Calibri" charset="0"/>
                </a:rPr>
                <a:t>t</a:t>
              </a:r>
            </a:p>
          </p:txBody>
        </p:sp>
        <p:sp>
          <p:nvSpPr>
            <p:cNvPr id="41" name="Alternate Process 40"/>
            <p:cNvSpPr/>
            <p:nvPr/>
          </p:nvSpPr>
          <p:spPr>
            <a:xfrm>
              <a:off x="4138733" y="4146913"/>
              <a:ext cx="381586" cy="35326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28710" name="TextBox 41"/>
            <p:cNvSpPr txBox="1">
              <a:spLocks noChangeArrowheads="1"/>
            </p:cNvSpPr>
            <p:nvPr/>
          </p:nvSpPr>
          <p:spPr bwMode="auto">
            <a:xfrm>
              <a:off x="4070785" y="3586566"/>
              <a:ext cx="517606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4400">
                  <a:latin typeface="Calibri" charset="0"/>
                  <a:cs typeface="Calibri" charset="0"/>
                </a:rPr>
                <a:t>t+1</a:t>
              </a:r>
            </a:p>
          </p:txBody>
        </p:sp>
        <p:sp>
          <p:nvSpPr>
            <p:cNvPr id="43" name="Alternate Process 42"/>
            <p:cNvSpPr/>
            <p:nvPr/>
          </p:nvSpPr>
          <p:spPr>
            <a:xfrm>
              <a:off x="5265631" y="4146913"/>
              <a:ext cx="381586" cy="353265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28712" name="TextBox 43"/>
            <p:cNvSpPr txBox="1">
              <a:spLocks noChangeArrowheads="1"/>
            </p:cNvSpPr>
            <p:nvPr/>
          </p:nvSpPr>
          <p:spPr bwMode="auto">
            <a:xfrm>
              <a:off x="5197579" y="3578515"/>
              <a:ext cx="517606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4400">
                  <a:latin typeface="Calibri" charset="0"/>
                  <a:cs typeface="Calibri" charset="0"/>
                </a:rPr>
                <a:t>t+2</a:t>
              </a:r>
            </a:p>
          </p:txBody>
        </p:sp>
        <p:sp>
          <p:nvSpPr>
            <p:cNvPr id="47" name="Alternate Process 46"/>
            <p:cNvSpPr/>
            <p:nvPr/>
          </p:nvSpPr>
          <p:spPr>
            <a:xfrm>
              <a:off x="6391934" y="4147708"/>
              <a:ext cx="382181" cy="353264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28714" name="TextBox 47"/>
            <p:cNvSpPr txBox="1">
              <a:spLocks noChangeArrowheads="1"/>
            </p:cNvSpPr>
            <p:nvPr/>
          </p:nvSpPr>
          <p:spPr bwMode="auto">
            <a:xfrm>
              <a:off x="6324373" y="3578515"/>
              <a:ext cx="517606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4400">
                  <a:latin typeface="Calibri" charset="0"/>
                  <a:cs typeface="Calibri" charset="0"/>
                </a:rPr>
                <a:t>t+3</a:t>
              </a:r>
            </a:p>
          </p:txBody>
        </p:sp>
        <p:sp>
          <p:nvSpPr>
            <p:cNvPr id="51" name="Alternate Process 50"/>
            <p:cNvSpPr/>
            <p:nvPr/>
          </p:nvSpPr>
          <p:spPr>
            <a:xfrm>
              <a:off x="6391934" y="5142404"/>
              <a:ext cx="382181" cy="352471"/>
            </a:xfrm>
            <a:prstGeom prst="flowChartAlternate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cxnSp>
          <p:nvCxnSpPr>
            <p:cNvPr id="58" name="Straight Arrow Connector 57"/>
            <p:cNvCxnSpPr>
              <a:stCxn id="47" idx="2"/>
              <a:endCxn id="51" idx="0"/>
            </p:cNvCxnSpPr>
            <p:nvPr/>
          </p:nvCxnSpPr>
          <p:spPr>
            <a:xfrm>
              <a:off x="6583025" y="4500972"/>
              <a:ext cx="0" cy="641433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43" idx="2"/>
              <a:endCxn id="8" idx="0"/>
            </p:cNvCxnSpPr>
            <p:nvPr/>
          </p:nvCxnSpPr>
          <p:spPr>
            <a:xfrm>
              <a:off x="5456126" y="4500178"/>
              <a:ext cx="7739" cy="62873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37" idx="2"/>
              <a:endCxn id="12" idx="0"/>
            </p:cNvCxnSpPr>
            <p:nvPr/>
          </p:nvCxnSpPr>
          <p:spPr>
            <a:xfrm>
              <a:off x="2076027" y="4500178"/>
              <a:ext cx="7144" cy="62476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39" idx="2"/>
              <a:endCxn id="11" idx="0"/>
            </p:cNvCxnSpPr>
            <p:nvPr/>
          </p:nvCxnSpPr>
          <p:spPr>
            <a:xfrm>
              <a:off x="3202925" y="4500178"/>
              <a:ext cx="7144" cy="62476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41" idx="2"/>
              <a:endCxn id="10" idx="0"/>
            </p:cNvCxnSpPr>
            <p:nvPr/>
          </p:nvCxnSpPr>
          <p:spPr>
            <a:xfrm>
              <a:off x="4329823" y="4500178"/>
              <a:ext cx="7144" cy="62476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>
            <a:grpSpLocks/>
          </p:cNvGrpSpPr>
          <p:nvPr/>
        </p:nvGrpSpPr>
        <p:grpSpPr bwMode="auto">
          <a:xfrm>
            <a:off x="5059363" y="7769225"/>
            <a:ext cx="13749337" cy="3660775"/>
            <a:chOff x="1897002" y="5125009"/>
            <a:chExt cx="5155755" cy="1830312"/>
          </a:xfrm>
        </p:grpSpPr>
        <p:cxnSp>
          <p:nvCxnSpPr>
            <p:cNvPr id="53" name="Straight Arrow Connector 52"/>
            <p:cNvCxnSpPr>
              <a:endCxn id="131" idx="1"/>
            </p:cNvCxnSpPr>
            <p:nvPr/>
          </p:nvCxnSpPr>
          <p:spPr>
            <a:xfrm>
              <a:off x="5659792" y="6534651"/>
              <a:ext cx="736962" cy="1587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30" idx="2"/>
              <a:endCxn id="131" idx="0"/>
            </p:cNvCxnSpPr>
            <p:nvPr/>
          </p:nvCxnSpPr>
          <p:spPr>
            <a:xfrm>
              <a:off x="6587840" y="5494881"/>
              <a:ext cx="0" cy="879439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86" name="TextBox 61"/>
            <p:cNvSpPr txBox="1">
              <a:spLocks noChangeArrowheads="1"/>
            </p:cNvSpPr>
            <p:nvPr/>
          </p:nvSpPr>
          <p:spPr bwMode="auto">
            <a:xfrm>
              <a:off x="6476549" y="5592784"/>
              <a:ext cx="576208" cy="63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8000" b="1">
                  <a:solidFill>
                    <a:srgbClr val="0000FF"/>
                  </a:solidFill>
                  <a:latin typeface="Calibri" charset="0"/>
                  <a:cs typeface="Calibri" charset="0"/>
                </a:rPr>
                <a:t>+</a:t>
              </a:r>
            </a:p>
          </p:txBody>
        </p:sp>
        <p:sp>
          <p:nvSpPr>
            <p:cNvPr id="28687" name="TextBox 62"/>
            <p:cNvSpPr txBox="1">
              <a:spLocks noChangeArrowheads="1"/>
            </p:cNvSpPr>
            <p:nvPr/>
          </p:nvSpPr>
          <p:spPr bwMode="auto">
            <a:xfrm>
              <a:off x="5803812" y="6316684"/>
              <a:ext cx="269751" cy="63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8000" b="1">
                  <a:solidFill>
                    <a:srgbClr val="0000FF"/>
                  </a:solidFill>
                  <a:latin typeface="Calibri" charset="0"/>
                  <a:cs typeface="Calibri" charset="0"/>
                </a:rPr>
                <a:t>+</a:t>
              </a:r>
            </a:p>
          </p:txBody>
        </p:sp>
        <p:sp>
          <p:nvSpPr>
            <p:cNvPr id="28688" name="TextBox 63"/>
            <p:cNvSpPr txBox="1">
              <a:spLocks noChangeArrowheads="1"/>
            </p:cNvSpPr>
            <p:nvPr/>
          </p:nvSpPr>
          <p:spPr bwMode="auto">
            <a:xfrm>
              <a:off x="5732068" y="5722101"/>
              <a:ext cx="576208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8000" b="1">
                  <a:solidFill>
                    <a:srgbClr val="0000FF"/>
                  </a:solidFill>
                  <a:latin typeface="Calibri" charset="0"/>
                  <a:cs typeface="Calibri" charset="0"/>
                </a:rPr>
                <a:t>–</a:t>
              </a:r>
            </a:p>
          </p:txBody>
        </p:sp>
        <p:grpSp>
          <p:nvGrpSpPr>
            <p:cNvPr id="28689" name="Group 117"/>
            <p:cNvGrpSpPr>
              <a:grpSpLocks/>
            </p:cNvGrpSpPr>
            <p:nvPr/>
          </p:nvGrpSpPr>
          <p:grpSpPr bwMode="auto">
            <a:xfrm>
              <a:off x="1897002" y="5125009"/>
              <a:ext cx="4881924" cy="1601721"/>
              <a:chOff x="2044567" y="5761209"/>
              <a:chExt cx="4881924" cy="1601721"/>
            </a:xfrm>
          </p:grpSpPr>
          <p:sp>
            <p:nvSpPr>
              <p:cNvPr id="122" name="Alternate Process 121"/>
              <p:cNvSpPr/>
              <p:nvPr/>
            </p:nvSpPr>
            <p:spPr>
              <a:xfrm>
                <a:off x="3171440" y="5761209"/>
                <a:ext cx="382172" cy="352410"/>
              </a:xfrm>
              <a:prstGeom prst="flowChartAlternateProcess">
                <a:avLst/>
              </a:prstGeom>
              <a:solidFill>
                <a:schemeClr val="bg1"/>
              </a:solidFill>
              <a:ln w="12700" cmpd="sng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400">
                  <a:latin typeface="Calibri"/>
                  <a:cs typeface="Calibri"/>
                </a:endParaRPr>
              </a:p>
            </p:txBody>
          </p:sp>
          <p:sp>
            <p:nvSpPr>
              <p:cNvPr id="120" name="Alternate Process 119"/>
              <p:cNvSpPr/>
              <p:nvPr/>
            </p:nvSpPr>
            <p:spPr>
              <a:xfrm>
                <a:off x="5425185" y="5765178"/>
                <a:ext cx="381577" cy="353204"/>
              </a:xfrm>
              <a:prstGeom prst="flowChartAlternateProcess">
                <a:avLst/>
              </a:prstGeom>
              <a:solidFill>
                <a:schemeClr val="bg1"/>
              </a:solidFill>
              <a:ln w="12700" cmpd="sng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400">
                  <a:latin typeface="Calibri"/>
                  <a:cs typeface="Calibri"/>
                </a:endParaRPr>
              </a:p>
            </p:txBody>
          </p:sp>
          <p:sp>
            <p:nvSpPr>
              <p:cNvPr id="121" name="Alternate Process 120"/>
              <p:cNvSpPr/>
              <p:nvPr/>
            </p:nvSpPr>
            <p:spPr>
              <a:xfrm>
                <a:off x="4298312" y="5761209"/>
                <a:ext cx="382172" cy="352410"/>
              </a:xfrm>
              <a:prstGeom prst="flowChartAlternateProcess">
                <a:avLst/>
              </a:prstGeom>
              <a:solidFill>
                <a:schemeClr val="bg1"/>
              </a:solidFill>
              <a:ln w="12700" cmpd="sng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400">
                  <a:latin typeface="Calibri"/>
                  <a:cs typeface="Calibri"/>
                </a:endParaRPr>
              </a:p>
            </p:txBody>
          </p:sp>
          <p:sp>
            <p:nvSpPr>
              <p:cNvPr id="123" name="Alternate Process 122"/>
              <p:cNvSpPr/>
              <p:nvPr/>
            </p:nvSpPr>
            <p:spPr>
              <a:xfrm>
                <a:off x="2044567" y="5761209"/>
                <a:ext cx="382172" cy="352410"/>
              </a:xfrm>
              <a:prstGeom prst="flowChartAlternateProcess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400">
                  <a:latin typeface="Calibri"/>
                  <a:cs typeface="Calibri"/>
                </a:endParaRPr>
              </a:p>
            </p:txBody>
          </p:sp>
          <p:sp>
            <p:nvSpPr>
              <p:cNvPr id="126" name="Alternate Process 125"/>
              <p:cNvSpPr/>
              <p:nvPr/>
            </p:nvSpPr>
            <p:spPr>
              <a:xfrm>
                <a:off x="4298312" y="6994646"/>
                <a:ext cx="382172" cy="353204"/>
              </a:xfrm>
              <a:prstGeom prst="flowChartAlternateProcess">
                <a:avLst/>
              </a:prstGeom>
              <a:solidFill>
                <a:schemeClr val="bg1"/>
              </a:solidFill>
              <a:ln w="12700" cmpd="sng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400">
                  <a:latin typeface="Calibri"/>
                  <a:cs typeface="Calibri"/>
                </a:endParaRPr>
              </a:p>
            </p:txBody>
          </p:sp>
          <p:sp>
            <p:nvSpPr>
              <p:cNvPr id="127" name="Alternate Process 126"/>
              <p:cNvSpPr/>
              <p:nvPr/>
            </p:nvSpPr>
            <p:spPr>
              <a:xfrm>
                <a:off x="3171440" y="6994646"/>
                <a:ext cx="382172" cy="353204"/>
              </a:xfrm>
              <a:prstGeom prst="flowChartAlternateProcess">
                <a:avLst/>
              </a:prstGeom>
              <a:solidFill>
                <a:schemeClr val="bg1"/>
              </a:solidFill>
              <a:ln w="12700" cmpd="sng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400">
                  <a:latin typeface="Calibri"/>
                  <a:cs typeface="Calibri"/>
                </a:endParaRPr>
              </a:p>
            </p:txBody>
          </p:sp>
          <p:sp>
            <p:nvSpPr>
              <p:cNvPr id="128" name="Alternate Process 127"/>
              <p:cNvSpPr/>
              <p:nvPr/>
            </p:nvSpPr>
            <p:spPr>
              <a:xfrm>
                <a:off x="2044567" y="6994646"/>
                <a:ext cx="382172" cy="353204"/>
              </a:xfrm>
              <a:prstGeom prst="flowChartAlternateProcess">
                <a:avLst/>
              </a:prstGeom>
              <a:solidFill>
                <a:schemeClr val="bg1"/>
              </a:solidFill>
              <a:ln w="12700" cmpd="sng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400">
                  <a:latin typeface="Calibri"/>
                  <a:cs typeface="Calibri"/>
                </a:endParaRPr>
              </a:p>
            </p:txBody>
          </p:sp>
          <p:sp>
            <p:nvSpPr>
              <p:cNvPr id="130" name="Alternate Process 129"/>
              <p:cNvSpPr/>
              <p:nvPr/>
            </p:nvSpPr>
            <p:spPr>
              <a:xfrm>
                <a:off x="6544319" y="5778671"/>
                <a:ext cx="382172" cy="352410"/>
              </a:xfrm>
              <a:prstGeom prst="flowChartAlternateProcess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400">
                  <a:latin typeface="Calibri"/>
                  <a:cs typeface="Calibri"/>
                </a:endParaRPr>
              </a:p>
            </p:txBody>
          </p:sp>
          <p:sp>
            <p:nvSpPr>
              <p:cNvPr id="131" name="Alternate Process 130"/>
              <p:cNvSpPr/>
              <p:nvPr/>
            </p:nvSpPr>
            <p:spPr>
              <a:xfrm>
                <a:off x="6544319" y="7010520"/>
                <a:ext cx="382172" cy="352410"/>
              </a:xfrm>
              <a:prstGeom prst="flowChartAlternateProcess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400">
                  <a:latin typeface="Calibri"/>
                  <a:cs typeface="Calibri"/>
                </a:endParaRPr>
              </a:p>
            </p:txBody>
          </p:sp>
        </p:grpSp>
        <p:cxnSp>
          <p:nvCxnSpPr>
            <p:cNvPr id="55" name="Straight Arrow Connector 54"/>
            <p:cNvCxnSpPr>
              <a:stCxn id="123" idx="3"/>
            </p:cNvCxnSpPr>
            <p:nvPr/>
          </p:nvCxnSpPr>
          <p:spPr>
            <a:xfrm>
              <a:off x="2279174" y="5301214"/>
              <a:ext cx="4140200" cy="108263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553075" y="6629400"/>
            <a:ext cx="3362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4400">
                <a:latin typeface="Calibri" charset="0"/>
                <a:cs typeface="Calibri" charset="0"/>
              </a:rPr>
              <a:t>countByValue</a:t>
            </a:r>
          </a:p>
        </p:txBody>
      </p:sp>
      <p:sp>
        <p:nvSpPr>
          <p:cNvPr id="48" name="Rounded Rectangular Callout 47"/>
          <p:cNvSpPr/>
          <p:nvPr/>
        </p:nvSpPr>
        <p:spPr>
          <a:xfrm>
            <a:off x="19126200" y="7315200"/>
            <a:ext cx="4038600" cy="2743200"/>
          </a:xfrm>
          <a:prstGeom prst="wedgeRoundRectCallout">
            <a:avLst>
              <a:gd name="adj1" fmla="val -70614"/>
              <a:gd name="adj2" fmla="val 25902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400" b="1" dirty="0">
                <a:solidFill>
                  <a:srgbClr val="000000"/>
                </a:solidFill>
                <a:latin typeface="Calibri"/>
                <a:cs typeface="Calibri"/>
              </a:rPr>
              <a:t>add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the counts from the new batch in the window</a:t>
            </a:r>
            <a:endParaRPr lang="en-US" sz="4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9" name="Rounded Rectangular Callout 48"/>
          <p:cNvSpPr/>
          <p:nvPr/>
        </p:nvSpPr>
        <p:spPr>
          <a:xfrm>
            <a:off x="9525000" y="8915400"/>
            <a:ext cx="3429000" cy="2743200"/>
          </a:xfrm>
          <a:prstGeom prst="wedgeRoundRectCallout">
            <a:avLst>
              <a:gd name="adj1" fmla="val 69304"/>
              <a:gd name="adj2" fmla="val -18336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4400" b="1" dirty="0">
                <a:solidFill>
                  <a:srgbClr val="000000"/>
                </a:solidFill>
                <a:latin typeface="Calibri"/>
                <a:cs typeface="Calibri"/>
              </a:rPr>
              <a:t>subtract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the counts from batch before the window</a:t>
            </a:r>
            <a:endParaRPr lang="en-US" sz="4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495800" y="7391400"/>
            <a:ext cx="11385550" cy="1347788"/>
          </a:xfrm>
          <a:prstGeom prst="roundRect">
            <a:avLst/>
          </a:prstGeom>
          <a:noFill/>
          <a:ln w="762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Alternate Process 55"/>
          <p:cNvSpPr/>
          <p:nvPr/>
        </p:nvSpPr>
        <p:spPr bwMode="auto">
          <a:xfrm>
            <a:off x="14074775" y="10236200"/>
            <a:ext cx="1017588" cy="70485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57" name="TextBox 128"/>
          <p:cNvSpPr txBox="1">
            <a:spLocks noChangeArrowheads="1"/>
          </p:cNvSpPr>
          <p:nvPr/>
        </p:nvSpPr>
        <p:spPr bwMode="auto">
          <a:xfrm>
            <a:off x="1555750" y="10123488"/>
            <a:ext cx="2511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4400">
                <a:latin typeface="Calibri" charset="0"/>
                <a:cs typeface="Calibri" charset="0"/>
              </a:rPr>
              <a:t>tagCounts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243 -4.44444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9" grpId="0"/>
      <p:bldP spid="48" grpId="0" animBg="1"/>
      <p:bldP spid="49" grpId="0" animBg="1"/>
      <p:bldP spid="52" grpId="0" animBg="1"/>
      <p:bldP spid="52" grpId="1" animBg="1"/>
      <p:bldP spid="56" grpId="0" animBg="1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Smart window-based </a:t>
            </a:r>
            <a:r>
              <a:rPr lang="en-US" i="1" dirty="0" smtClean="0"/>
              <a:t>reduce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3164800" cy="9051925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Technique to incrementally compute count generalizes to many reduce operations</a:t>
            </a:r>
          </a:p>
          <a:p>
            <a:pPr lvl="1">
              <a:defRPr/>
            </a:pPr>
            <a:r>
              <a:rPr lang="en-US" sz="4400" dirty="0" smtClean="0"/>
              <a:t>Need a function to “inverse reduce” (“subtract” for counting)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sz="4800" dirty="0" smtClean="0"/>
              <a:t>Could have implemented counting as:</a:t>
            </a:r>
            <a:endParaRPr lang="en-US" sz="5700" dirty="0">
              <a:solidFill>
                <a:srgbClr val="000000"/>
              </a:solidFill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5700" dirty="0">
                <a:solidFill>
                  <a:srgbClr val="C61B1B"/>
                </a:solidFill>
              </a:rPr>
              <a:t>	</a:t>
            </a:r>
            <a:r>
              <a:rPr lang="en-US" sz="4400" dirty="0" err="1">
                <a:solidFill>
                  <a:srgbClr val="C61B1B"/>
                </a:solidFill>
                <a:latin typeface="Consolas"/>
                <a:cs typeface="Consolas"/>
              </a:rPr>
              <a:t>hashTags</a:t>
            </a:r>
            <a:r>
              <a:rPr lang="en-US" sz="4400" dirty="0" err="1">
                <a:solidFill>
                  <a:srgbClr val="000000"/>
                </a:solidFill>
                <a:latin typeface="Consolas"/>
                <a:cs typeface="Consolas"/>
              </a:rPr>
              <a:t>.</a:t>
            </a:r>
            <a:r>
              <a:rPr lang="en-US" sz="4400" dirty="0" err="1">
                <a:solidFill>
                  <a:srgbClr val="0D8BE6"/>
                </a:solidFill>
                <a:latin typeface="Consolas"/>
                <a:cs typeface="Consolas"/>
              </a:rPr>
              <a:t>reduceByKeyAndWindow</a:t>
            </a:r>
            <a:r>
              <a:rPr lang="en-US" sz="4400" dirty="0">
                <a:solidFill>
                  <a:srgbClr val="000000"/>
                </a:solidFill>
                <a:latin typeface="Consolas"/>
                <a:cs typeface="Consolas"/>
              </a:rPr>
              <a:t>(_ + _, _ - _, Minutes(1), …)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7475200" y="12712700"/>
            <a:ext cx="56896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EE95362F-038D-FE4A-AB2A-FFC002CBE868}" type="slidenum">
              <a:rPr lang="en-US"/>
              <a:pPr eaLnBrk="1" hangingPunct="1"/>
              <a:t>25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5499100"/>
            <a:ext cx="22390100" cy="15875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Fault-tolerant </a:t>
            </a:r>
            <a:r>
              <a:rPr lang="en-US" dirty="0" err="1"/>
              <a:t>Stateful</a:t>
            </a:r>
            <a:r>
              <a:rPr lang="en-US" dirty="0"/>
              <a:t>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2813963" cy="1295400"/>
          </a:xfrm>
        </p:spPr>
        <p:txBody>
          <a:bodyPr>
            <a:noAutofit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4800" dirty="0" smtClean="0"/>
              <a:t>All intermediate data are RDDs, hence can be recomputed if lost</a:t>
            </a:r>
            <a:endParaRPr lang="en-US" sz="4800" dirty="0"/>
          </a:p>
          <a:p>
            <a:pPr marL="0" indent="0">
              <a:buFont typeface="Wingdings" charset="0"/>
              <a:buNone/>
              <a:defRPr/>
            </a:pPr>
            <a:endParaRPr lang="en-US" sz="5700" dirty="0"/>
          </a:p>
          <a:p>
            <a:pPr marL="0" indent="0">
              <a:buFont typeface="Wingdings" charset="0"/>
              <a:buNone/>
              <a:defRPr/>
            </a:pPr>
            <a:endParaRPr lang="en-US" sz="5700" dirty="0"/>
          </a:p>
          <a:p>
            <a:pPr marL="0" indent="0">
              <a:buFont typeface="Wingdings" charset="0"/>
              <a:buNone/>
              <a:defRPr/>
            </a:pPr>
            <a:r>
              <a:rPr lang="en-US" sz="5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5700" dirty="0"/>
          </a:p>
        </p:txBody>
      </p:sp>
      <p:sp>
        <p:nvSpPr>
          <p:cNvPr id="29699" name="TextBox 35"/>
          <p:cNvSpPr txBox="1">
            <a:spLocks noChangeArrowheads="1"/>
          </p:cNvSpPr>
          <p:nvPr/>
        </p:nvSpPr>
        <p:spPr bwMode="auto">
          <a:xfrm>
            <a:off x="1524000" y="5730875"/>
            <a:ext cx="23002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4400">
                <a:latin typeface="Calibri" charset="0"/>
                <a:cs typeface="Calibri" charset="0"/>
              </a:rPr>
              <a:t>hashTags</a:t>
            </a:r>
          </a:p>
        </p:txBody>
      </p:sp>
      <p:sp>
        <p:nvSpPr>
          <p:cNvPr id="29700" name="TextBox 37"/>
          <p:cNvSpPr txBox="1">
            <a:spLocks noChangeArrowheads="1"/>
          </p:cNvSpPr>
          <p:nvPr/>
        </p:nvSpPr>
        <p:spPr bwMode="auto">
          <a:xfrm>
            <a:off x="4846638" y="4648200"/>
            <a:ext cx="1381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4400">
                <a:latin typeface="Calibri" charset="0"/>
                <a:cs typeface="Calibri" charset="0"/>
              </a:rPr>
              <a:t>t-1</a:t>
            </a:r>
          </a:p>
        </p:txBody>
      </p:sp>
      <p:sp>
        <p:nvSpPr>
          <p:cNvPr id="39" name="Alternate Process 38"/>
          <p:cNvSpPr/>
          <p:nvPr/>
        </p:nvSpPr>
        <p:spPr>
          <a:xfrm>
            <a:off x="8032750" y="5784850"/>
            <a:ext cx="1019175" cy="706438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29702" name="TextBox 39"/>
          <p:cNvSpPr txBox="1">
            <a:spLocks noChangeArrowheads="1"/>
          </p:cNvSpPr>
          <p:nvPr/>
        </p:nvSpPr>
        <p:spPr bwMode="auto">
          <a:xfrm>
            <a:off x="7851775" y="4664075"/>
            <a:ext cx="13795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4400">
                <a:latin typeface="Calibri" charset="0"/>
                <a:cs typeface="Calibri" charset="0"/>
              </a:rPr>
              <a:t>t</a:t>
            </a:r>
          </a:p>
        </p:txBody>
      </p:sp>
      <p:sp>
        <p:nvSpPr>
          <p:cNvPr id="41" name="Alternate Process 40"/>
          <p:cNvSpPr/>
          <p:nvPr/>
        </p:nvSpPr>
        <p:spPr>
          <a:xfrm>
            <a:off x="11037888" y="5784850"/>
            <a:ext cx="1017587" cy="706438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29704" name="TextBox 41"/>
          <p:cNvSpPr txBox="1">
            <a:spLocks noChangeArrowheads="1"/>
          </p:cNvSpPr>
          <p:nvPr/>
        </p:nvSpPr>
        <p:spPr bwMode="auto">
          <a:xfrm>
            <a:off x="10856913" y="4664075"/>
            <a:ext cx="13795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4400">
                <a:latin typeface="Calibri" charset="0"/>
                <a:cs typeface="Calibri" charset="0"/>
              </a:rPr>
              <a:t>t+1</a:t>
            </a:r>
          </a:p>
        </p:txBody>
      </p:sp>
      <p:sp>
        <p:nvSpPr>
          <p:cNvPr id="43" name="Alternate Process 42"/>
          <p:cNvSpPr/>
          <p:nvPr/>
        </p:nvSpPr>
        <p:spPr>
          <a:xfrm>
            <a:off x="14041438" y="5784850"/>
            <a:ext cx="1019175" cy="706438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29706" name="TextBox 43"/>
          <p:cNvSpPr txBox="1">
            <a:spLocks noChangeArrowheads="1"/>
          </p:cNvSpPr>
          <p:nvPr/>
        </p:nvSpPr>
        <p:spPr bwMode="auto">
          <a:xfrm>
            <a:off x="13860463" y="4648200"/>
            <a:ext cx="1381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4400">
                <a:latin typeface="Calibri" charset="0"/>
                <a:cs typeface="Calibri" charset="0"/>
              </a:rPr>
              <a:t>t+2</a:t>
            </a:r>
          </a:p>
        </p:txBody>
      </p:sp>
      <p:sp>
        <p:nvSpPr>
          <p:cNvPr id="29707" name="TextBox 47"/>
          <p:cNvSpPr txBox="1">
            <a:spLocks noChangeArrowheads="1"/>
          </p:cNvSpPr>
          <p:nvPr/>
        </p:nvSpPr>
        <p:spPr bwMode="auto">
          <a:xfrm>
            <a:off x="16865600" y="4648200"/>
            <a:ext cx="1381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4400">
                <a:latin typeface="Calibri" charset="0"/>
                <a:cs typeface="Calibri" charset="0"/>
              </a:rPr>
              <a:t>t+3</a:t>
            </a:r>
          </a:p>
        </p:txBody>
      </p:sp>
      <p:sp>
        <p:nvSpPr>
          <p:cNvPr id="122" name="Alternate Process 121"/>
          <p:cNvSpPr/>
          <p:nvPr/>
        </p:nvSpPr>
        <p:spPr>
          <a:xfrm>
            <a:off x="8064500" y="7769225"/>
            <a:ext cx="1019175" cy="704850"/>
          </a:xfrm>
          <a:prstGeom prst="flowChartAlternateProcess">
            <a:avLst/>
          </a:prstGeom>
          <a:solidFill>
            <a:schemeClr val="bg1"/>
          </a:solidFill>
          <a:ln w="12700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120" name="Alternate Process 119"/>
          <p:cNvSpPr/>
          <p:nvPr/>
        </p:nvSpPr>
        <p:spPr>
          <a:xfrm>
            <a:off x="14074775" y="7777163"/>
            <a:ext cx="1017588" cy="706437"/>
          </a:xfrm>
          <a:prstGeom prst="flowChartAlternateProcess">
            <a:avLst/>
          </a:prstGeom>
          <a:solidFill>
            <a:schemeClr val="bg1"/>
          </a:solidFill>
          <a:ln w="12700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121" name="Alternate Process 120"/>
          <p:cNvSpPr/>
          <p:nvPr/>
        </p:nvSpPr>
        <p:spPr>
          <a:xfrm>
            <a:off x="11069638" y="7769225"/>
            <a:ext cx="1019175" cy="704850"/>
          </a:xfrm>
          <a:prstGeom prst="flowChartAlternateProcess">
            <a:avLst/>
          </a:prstGeom>
          <a:solidFill>
            <a:schemeClr val="bg1"/>
          </a:solidFill>
          <a:ln w="12700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126" name="Alternate Process 125"/>
          <p:cNvSpPr/>
          <p:nvPr/>
        </p:nvSpPr>
        <p:spPr>
          <a:xfrm>
            <a:off x="11069638" y="10236200"/>
            <a:ext cx="1019175" cy="706438"/>
          </a:xfrm>
          <a:prstGeom prst="flowChartAlternateProcess">
            <a:avLst/>
          </a:prstGeom>
          <a:solidFill>
            <a:schemeClr val="bg1"/>
          </a:solidFill>
          <a:ln w="12700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127" name="Alternate Process 126"/>
          <p:cNvSpPr/>
          <p:nvPr/>
        </p:nvSpPr>
        <p:spPr>
          <a:xfrm>
            <a:off x="8064500" y="10236200"/>
            <a:ext cx="1019175" cy="706438"/>
          </a:xfrm>
          <a:prstGeom prst="flowChartAlternateProcess">
            <a:avLst/>
          </a:prstGeom>
          <a:solidFill>
            <a:schemeClr val="bg1"/>
          </a:solidFill>
          <a:ln w="12700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128" name="Alternate Process 127"/>
          <p:cNvSpPr/>
          <p:nvPr/>
        </p:nvSpPr>
        <p:spPr>
          <a:xfrm>
            <a:off x="5059363" y="10236200"/>
            <a:ext cx="1019175" cy="706438"/>
          </a:xfrm>
          <a:prstGeom prst="flowChartAlternateProcess">
            <a:avLst/>
          </a:prstGeom>
          <a:solidFill>
            <a:schemeClr val="bg1"/>
          </a:solidFill>
          <a:ln w="12700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29714" name="TextBox 128"/>
          <p:cNvSpPr txBox="1">
            <a:spLocks noChangeArrowheads="1"/>
          </p:cNvSpPr>
          <p:nvPr/>
        </p:nvSpPr>
        <p:spPr bwMode="auto">
          <a:xfrm>
            <a:off x="1555750" y="10125075"/>
            <a:ext cx="2511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4400">
                <a:latin typeface="Calibri" charset="0"/>
                <a:cs typeface="Calibri" charset="0"/>
              </a:rPr>
              <a:t>tagCounts</a:t>
            </a:r>
          </a:p>
        </p:txBody>
      </p:sp>
      <p:sp>
        <p:nvSpPr>
          <p:cNvPr id="131" name="Alternate Process 130"/>
          <p:cNvSpPr/>
          <p:nvPr/>
        </p:nvSpPr>
        <p:spPr>
          <a:xfrm>
            <a:off x="17059275" y="10267950"/>
            <a:ext cx="1019175" cy="70485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flipH="1">
            <a:off x="17526000" y="10134600"/>
            <a:ext cx="3048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027613" y="5784850"/>
            <a:ext cx="13050837" cy="5156200"/>
            <a:chOff x="5027635" y="5785370"/>
            <a:chExt cx="13050811" cy="5156446"/>
          </a:xfrm>
        </p:grpSpPr>
        <p:sp>
          <p:nvSpPr>
            <p:cNvPr id="37" name="Alternate Process 36"/>
            <p:cNvSpPr/>
            <p:nvPr/>
          </p:nvSpPr>
          <p:spPr>
            <a:xfrm>
              <a:off x="5027635" y="5785370"/>
              <a:ext cx="1019173" cy="704884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47" name="Alternate Process 46"/>
            <p:cNvSpPr/>
            <p:nvPr/>
          </p:nvSpPr>
          <p:spPr>
            <a:xfrm>
              <a:off x="17046573" y="5786958"/>
              <a:ext cx="1019173" cy="704884"/>
            </a:xfrm>
            <a:prstGeom prst="flowChartAlternateProcess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cxnSp>
          <p:nvCxnSpPr>
            <p:cNvPr id="53" name="Straight Arrow Connector 52"/>
            <p:cNvCxnSpPr>
              <a:stCxn id="125" idx="3"/>
              <a:endCxn id="131" idx="1"/>
            </p:cNvCxnSpPr>
            <p:nvPr/>
          </p:nvCxnSpPr>
          <p:spPr>
            <a:xfrm>
              <a:off x="15092365" y="10589374"/>
              <a:ext cx="1966908" cy="3016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30" idx="2"/>
              <a:endCxn id="131" idx="0"/>
            </p:cNvCxnSpPr>
            <p:nvPr/>
          </p:nvCxnSpPr>
          <p:spPr>
            <a:xfrm>
              <a:off x="17568860" y="8509650"/>
              <a:ext cx="0" cy="1757447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Alternate Process 122"/>
            <p:cNvSpPr/>
            <p:nvPr/>
          </p:nvSpPr>
          <p:spPr>
            <a:xfrm>
              <a:off x="5059385" y="7769840"/>
              <a:ext cx="1019173" cy="704884"/>
            </a:xfrm>
            <a:prstGeom prst="flowChartAlternate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125" name="Alternate Process 124"/>
            <p:cNvSpPr/>
            <p:nvPr/>
          </p:nvSpPr>
          <p:spPr>
            <a:xfrm>
              <a:off x="14074779" y="10236932"/>
              <a:ext cx="1017586" cy="704884"/>
            </a:xfrm>
            <a:prstGeom prst="flowChartAlternateProcess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130" name="Alternate Process 129"/>
            <p:cNvSpPr/>
            <p:nvPr/>
          </p:nvSpPr>
          <p:spPr>
            <a:xfrm>
              <a:off x="17059273" y="7803179"/>
              <a:ext cx="1019173" cy="706471"/>
            </a:xfrm>
            <a:prstGeom prst="flowChartAlternate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cxnSp>
          <p:nvCxnSpPr>
            <p:cNvPr id="55" name="Straight Arrow Connector 54"/>
            <p:cNvCxnSpPr>
              <a:stCxn id="123" idx="3"/>
            </p:cNvCxnSpPr>
            <p:nvPr/>
          </p:nvCxnSpPr>
          <p:spPr>
            <a:xfrm>
              <a:off x="6078558" y="8122281"/>
              <a:ext cx="11041040" cy="2165453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7" idx="2"/>
              <a:endCxn id="130" idx="0"/>
            </p:cNvCxnSpPr>
            <p:nvPr/>
          </p:nvCxnSpPr>
          <p:spPr>
            <a:xfrm>
              <a:off x="17556160" y="6491842"/>
              <a:ext cx="12700" cy="131133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7" idx="2"/>
              <a:endCxn id="123" idx="0"/>
            </p:cNvCxnSpPr>
            <p:nvPr/>
          </p:nvCxnSpPr>
          <p:spPr>
            <a:xfrm>
              <a:off x="5537221" y="6490254"/>
              <a:ext cx="31750" cy="127958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Fault-tolerant </a:t>
            </a:r>
            <a:r>
              <a:rPr lang="en-US" dirty="0" err="1" smtClean="0"/>
              <a:t>Stateful</a:t>
            </a:r>
            <a:r>
              <a:rPr lang="en-US" dirty="0" smtClean="0"/>
              <a:t>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2559963" cy="10515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 smtClean="0"/>
              <a:t>State data not lost even if a worker node dies</a:t>
            </a:r>
          </a:p>
          <a:p>
            <a:pPr lvl="1">
              <a:defRPr/>
            </a:pPr>
            <a:r>
              <a:rPr lang="en-US" sz="4800" dirty="0" smtClean="0"/>
              <a:t>Does not change the value of your result </a:t>
            </a:r>
          </a:p>
          <a:p>
            <a:pPr>
              <a:defRPr/>
            </a:pPr>
            <a:endParaRPr lang="en-US" sz="4800" dirty="0"/>
          </a:p>
          <a:p>
            <a:pPr>
              <a:defRPr/>
            </a:pPr>
            <a:r>
              <a:rPr lang="en-US" sz="4800" i="1" dirty="0" smtClean="0"/>
              <a:t>Exactly once</a:t>
            </a:r>
            <a:r>
              <a:rPr lang="en-US" sz="4800" dirty="0" smtClean="0"/>
              <a:t> semantics to all transformations</a:t>
            </a:r>
          </a:p>
          <a:p>
            <a:pPr lvl="1">
              <a:defRPr/>
            </a:pPr>
            <a:r>
              <a:rPr lang="en-US" sz="4400" dirty="0" smtClean="0"/>
              <a:t>No double counting!</a:t>
            </a:r>
            <a:endParaRPr lang="en-US" sz="4400" dirty="0"/>
          </a:p>
          <a:p>
            <a:pPr>
              <a:defRPr/>
            </a:pPr>
            <a:endParaRPr lang="en-US" sz="5400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7475200" y="12712700"/>
            <a:ext cx="56896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B5388A1-34A5-4B47-9E7A-B741A57DA3DC}" type="slidenum">
              <a:rPr lang="en-US"/>
              <a:pPr eaLnBrk="1" hangingPunct="1"/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</a:t>
            </a:r>
            <a:r>
              <a:rPr lang="en-US" dirty="0"/>
              <a:t>I</a:t>
            </a:r>
            <a:r>
              <a:rPr lang="en-US" dirty="0" smtClean="0"/>
              <a:t>nteresting Operations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Maintaining arbitrary state, </a:t>
            </a:r>
            <a:r>
              <a:rPr lang="en-US" sz="4800" dirty="0" smtClean="0"/>
              <a:t>track sessions</a:t>
            </a:r>
          </a:p>
          <a:p>
            <a:pPr lvl="1">
              <a:defRPr/>
            </a:pPr>
            <a:r>
              <a:rPr lang="en-US" sz="4400" dirty="0" smtClean="0"/>
              <a:t>Maintain per-user mood as state, and update it with his/her tweets</a:t>
            </a:r>
            <a:endParaRPr lang="en-US" sz="4400" dirty="0"/>
          </a:p>
          <a:p>
            <a:pPr marL="0" indent="0">
              <a:buFont typeface="Wingdings" charset="0"/>
              <a:buNone/>
              <a:defRPr/>
            </a:pPr>
            <a:r>
              <a:rPr lang="en-US" sz="4400" dirty="0">
                <a:solidFill>
                  <a:srgbClr val="C61B1B"/>
                </a:solidFill>
                <a:latin typeface="Consolas"/>
                <a:cs typeface="Consolas"/>
              </a:rPr>
              <a:t>	</a:t>
            </a:r>
            <a:r>
              <a:rPr lang="en-US" sz="4400" dirty="0" smtClean="0">
                <a:solidFill>
                  <a:srgbClr val="C61B1B"/>
                </a:solidFill>
                <a:latin typeface="Consolas"/>
                <a:cs typeface="Consolas"/>
              </a:rPr>
              <a:t> </a:t>
            </a:r>
            <a:r>
              <a:rPr lang="en-US" sz="4400" dirty="0" err="1" smtClean="0">
                <a:solidFill>
                  <a:srgbClr val="C61B1B"/>
                </a:solidFill>
                <a:latin typeface="Consolas"/>
                <a:cs typeface="Consolas"/>
              </a:rPr>
              <a:t>tweets</a:t>
            </a:r>
            <a:r>
              <a:rPr lang="en-US" sz="4400" dirty="0" err="1" smtClean="0">
                <a:solidFill>
                  <a:srgbClr val="000000"/>
                </a:solidFill>
                <a:latin typeface="Consolas"/>
                <a:cs typeface="Consolas"/>
              </a:rPr>
              <a:t>.</a:t>
            </a:r>
            <a:r>
              <a:rPr lang="en-US" sz="4400" dirty="0" err="1" smtClean="0">
                <a:solidFill>
                  <a:srgbClr val="0D8BE6"/>
                </a:solidFill>
                <a:latin typeface="Consolas"/>
                <a:cs typeface="Consolas"/>
              </a:rPr>
              <a:t>updateStateByKey</a:t>
            </a:r>
            <a:r>
              <a:rPr lang="en-US" sz="4400" dirty="0">
                <a:solidFill>
                  <a:srgbClr val="000000"/>
                </a:solidFill>
                <a:latin typeface="Consolas"/>
                <a:cs typeface="Consolas"/>
              </a:rPr>
              <a:t>(tweet =&gt; </a:t>
            </a:r>
            <a:r>
              <a:rPr lang="en-US" sz="4400" dirty="0" err="1">
                <a:solidFill>
                  <a:srgbClr val="000000"/>
                </a:solidFill>
                <a:latin typeface="Consolas"/>
                <a:cs typeface="Consolas"/>
              </a:rPr>
              <a:t>updateMood</a:t>
            </a:r>
            <a:r>
              <a:rPr lang="en-US" sz="4400" dirty="0">
                <a:solidFill>
                  <a:srgbClr val="000000"/>
                </a:solidFill>
                <a:latin typeface="Consolas"/>
                <a:cs typeface="Consolas"/>
              </a:rPr>
              <a:t>(tweet))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4800" dirty="0" smtClean="0"/>
              <a:t>Do arbitrary Spark RDD computation within </a:t>
            </a:r>
            <a:r>
              <a:rPr lang="en-US" sz="4800" dirty="0" err="1" smtClean="0"/>
              <a:t>DStream</a:t>
            </a:r>
            <a:endParaRPr lang="en-US" sz="4800" dirty="0" smtClean="0"/>
          </a:p>
          <a:p>
            <a:pPr lvl="1">
              <a:defRPr/>
            </a:pPr>
            <a:r>
              <a:rPr lang="en-US" sz="4400" dirty="0" smtClean="0"/>
              <a:t>Join incoming tweets with a spam file to filter out bad tweets</a:t>
            </a:r>
          </a:p>
          <a:p>
            <a:pPr marL="762000" lvl="1" indent="0">
              <a:buFont typeface="Arial" charset="0"/>
              <a:buNone/>
              <a:defRPr/>
            </a:pPr>
            <a:r>
              <a:rPr lang="en-US" sz="4400" dirty="0" smtClean="0">
                <a:solidFill>
                  <a:srgbClr val="C61B1B"/>
                </a:solidFill>
                <a:latin typeface="Consolas"/>
                <a:cs typeface="Consolas"/>
              </a:rPr>
              <a:t> </a:t>
            </a:r>
            <a:r>
              <a:rPr lang="en-US" sz="4400" dirty="0" err="1" smtClean="0">
                <a:solidFill>
                  <a:srgbClr val="C61B1B"/>
                </a:solidFill>
                <a:latin typeface="Consolas"/>
                <a:cs typeface="Consolas"/>
              </a:rPr>
              <a:t>tweets</a:t>
            </a:r>
            <a:r>
              <a:rPr lang="en-US" sz="4400" dirty="0" err="1" smtClean="0">
                <a:solidFill>
                  <a:srgbClr val="000000"/>
                </a:solidFill>
                <a:latin typeface="Consolas"/>
                <a:cs typeface="Consolas"/>
              </a:rPr>
              <a:t>.</a:t>
            </a:r>
            <a:r>
              <a:rPr lang="en-US" sz="4400" dirty="0" err="1" smtClean="0">
                <a:solidFill>
                  <a:srgbClr val="0D8BE6"/>
                </a:solidFill>
                <a:latin typeface="Consolas"/>
                <a:cs typeface="Consolas"/>
              </a:rPr>
              <a:t>transform</a:t>
            </a:r>
            <a:r>
              <a:rPr lang="en-US" sz="44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400" dirty="0" err="1" smtClean="0">
                <a:solidFill>
                  <a:srgbClr val="000000"/>
                </a:solidFill>
                <a:latin typeface="Consolas"/>
                <a:cs typeface="Consolas"/>
              </a:rPr>
              <a:t>tweetsRDD</a:t>
            </a:r>
            <a:r>
              <a:rPr lang="en-US" sz="440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onsolas"/>
                <a:cs typeface="Consolas"/>
              </a:rPr>
              <a:t>=&gt; </a:t>
            </a:r>
            <a:r>
              <a:rPr lang="en-US" sz="4400" dirty="0" smtClean="0">
                <a:solidFill>
                  <a:srgbClr val="000000"/>
                </a:solidFill>
                <a:latin typeface="Consolas"/>
                <a:cs typeface="Consolas"/>
              </a:rPr>
              <a:t>{</a:t>
            </a:r>
          </a:p>
          <a:p>
            <a:pPr marL="762000" lvl="1" indent="0">
              <a:buFont typeface="Arial" charset="0"/>
              <a:buNone/>
              <a:defRPr/>
            </a:pPr>
            <a:r>
              <a:rPr lang="en-US" sz="4400" dirty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lang="en-US" sz="4400" dirty="0" smtClean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lang="en-US" sz="4400" dirty="0" err="1" smtClean="0">
                <a:solidFill>
                  <a:srgbClr val="000000"/>
                </a:solidFill>
                <a:latin typeface="Consolas"/>
                <a:cs typeface="Consolas"/>
              </a:rPr>
              <a:t>tweetsRDD.</a:t>
            </a:r>
            <a:r>
              <a:rPr lang="en-US" sz="4400" dirty="0" err="1" smtClean="0">
                <a:solidFill>
                  <a:schemeClr val="accent1"/>
                </a:solidFill>
                <a:latin typeface="Consolas"/>
                <a:cs typeface="Consolas"/>
              </a:rPr>
              <a:t>join</a:t>
            </a:r>
            <a:r>
              <a:rPr lang="en-US" sz="4400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400" dirty="0" err="1" smtClean="0">
                <a:solidFill>
                  <a:srgbClr val="000000"/>
                </a:solidFill>
                <a:latin typeface="Consolas"/>
                <a:cs typeface="Consolas"/>
              </a:rPr>
              <a:t>spamHDFSFile</a:t>
            </a:r>
            <a:r>
              <a:rPr lang="en-US" sz="4400" dirty="0" smtClean="0">
                <a:solidFill>
                  <a:srgbClr val="000000"/>
                </a:solidFill>
                <a:latin typeface="Consolas"/>
                <a:cs typeface="Consolas"/>
              </a:rPr>
              <a:t>).</a:t>
            </a:r>
            <a:r>
              <a:rPr lang="en-US" sz="4400" dirty="0" smtClean="0">
                <a:solidFill>
                  <a:srgbClr val="1D86CD"/>
                </a:solidFill>
                <a:latin typeface="Consolas"/>
                <a:cs typeface="Consolas"/>
              </a:rPr>
              <a:t>filter</a:t>
            </a:r>
            <a:r>
              <a:rPr lang="en-US" sz="4400" dirty="0" smtClean="0">
                <a:solidFill>
                  <a:srgbClr val="000000"/>
                </a:solidFill>
                <a:latin typeface="Consolas"/>
                <a:cs typeface="Consolas"/>
              </a:rPr>
              <a:t>(...)</a:t>
            </a:r>
          </a:p>
          <a:p>
            <a:pPr marL="762000" lvl="1" indent="0">
              <a:buFont typeface="Arial" charset="0"/>
              <a:buNone/>
              <a:defRPr/>
            </a:pPr>
            <a:r>
              <a:rPr lang="en-US" sz="4400" dirty="0">
                <a:solidFill>
                  <a:srgbClr val="000000"/>
                </a:solidFill>
                <a:latin typeface="Consolas"/>
                <a:cs typeface="Consolas"/>
              </a:rPr>
              <a:t>}</a:t>
            </a:r>
            <a:r>
              <a:rPr lang="en-US" sz="4400" dirty="0" smtClean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endParaRPr lang="en-US" sz="4400" dirty="0">
              <a:solidFill>
                <a:srgbClr val="000000"/>
              </a:solidFill>
              <a:latin typeface="Consolas"/>
              <a:cs typeface="Consolas"/>
            </a:endParaRP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Motivation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Many important applications must process large streams of live data and provide results in near-real-time</a:t>
            </a:r>
          </a:p>
          <a:p>
            <a:pPr lvl="1">
              <a:defRPr/>
            </a:pPr>
            <a:r>
              <a:rPr lang="en-US" sz="4400" dirty="0" smtClean="0"/>
              <a:t>Social network trends</a:t>
            </a:r>
          </a:p>
          <a:p>
            <a:pPr lvl="1">
              <a:defRPr/>
            </a:pPr>
            <a:r>
              <a:rPr lang="en-US" sz="4400" dirty="0" smtClean="0"/>
              <a:t>Website statistics</a:t>
            </a:r>
          </a:p>
          <a:p>
            <a:pPr lvl="1">
              <a:defRPr/>
            </a:pPr>
            <a:r>
              <a:rPr lang="en-US" sz="4400" dirty="0" err="1" smtClean="0"/>
              <a:t>Intrustion</a:t>
            </a:r>
            <a:r>
              <a:rPr lang="en-US" sz="4400" dirty="0" smtClean="0"/>
              <a:t> detection systems</a:t>
            </a:r>
          </a:p>
          <a:p>
            <a:pPr lvl="1">
              <a:defRPr/>
            </a:pPr>
            <a:r>
              <a:rPr lang="en-US" sz="4400" dirty="0" smtClean="0"/>
              <a:t>etc.</a:t>
            </a:r>
          </a:p>
          <a:p>
            <a:pPr eaLnBrk="1" hangingPunct="1">
              <a:buClr>
                <a:srgbClr val="AA062C"/>
              </a:buClr>
              <a:defRPr/>
            </a:pPr>
            <a:endParaRPr lang="en-US" sz="4800" dirty="0" smtClean="0"/>
          </a:p>
          <a:p>
            <a:pPr eaLnBrk="1" hangingPunct="1">
              <a:buClr>
                <a:srgbClr val="AA062C"/>
              </a:buClr>
              <a:defRPr/>
            </a:pPr>
            <a:r>
              <a:rPr lang="en-US" sz="4800" dirty="0"/>
              <a:t>Require large clusters to handle workloads</a:t>
            </a:r>
          </a:p>
          <a:p>
            <a:pPr eaLnBrk="1" hangingPunct="1">
              <a:buClr>
                <a:srgbClr val="AA062C"/>
              </a:buClr>
              <a:defRPr/>
            </a:pPr>
            <a:endParaRPr lang="en-US" sz="1800" dirty="0" smtClean="0"/>
          </a:p>
          <a:p>
            <a:pPr eaLnBrk="1" hangingPunct="1">
              <a:buClr>
                <a:srgbClr val="AA062C"/>
              </a:buClr>
              <a:defRPr/>
            </a:pPr>
            <a:r>
              <a:rPr lang="en-US" sz="4800" dirty="0"/>
              <a:t>Require latencies of few seconds</a:t>
            </a:r>
          </a:p>
          <a:p>
            <a:pPr eaLnBrk="1" hangingPunct="1">
              <a:buClr>
                <a:srgbClr val="AA062C"/>
              </a:buClr>
              <a:defRPr/>
            </a:pPr>
            <a:endParaRPr lang="en-US" sz="4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4597"/>
          <a:stretch/>
        </p:blipFill>
        <p:spPr>
          <a:xfrm>
            <a:off x="11049000" y="4114800"/>
            <a:ext cx="4800600" cy="441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7400" y="4800600"/>
            <a:ext cx="8001000" cy="542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8500" y="6248400"/>
            <a:ext cx="6769100" cy="552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4800" dirty="0" smtClean="0"/>
              <a:t>Can process </a:t>
            </a:r>
            <a:r>
              <a:rPr lang="en-US" sz="4800" b="1" dirty="0" smtClean="0"/>
              <a:t>6 </a:t>
            </a:r>
            <a:r>
              <a:rPr lang="en-US" sz="4800" b="1" dirty="0"/>
              <a:t>GB/</a:t>
            </a:r>
            <a:r>
              <a:rPr lang="en-US" sz="4800" b="1" dirty="0" smtClean="0"/>
              <a:t>sec (</a:t>
            </a:r>
            <a:r>
              <a:rPr lang="en-US" sz="4800" b="1" dirty="0"/>
              <a:t>60M records/</a:t>
            </a:r>
            <a:r>
              <a:rPr lang="en-US" sz="4800" b="1" dirty="0" smtClean="0"/>
              <a:t>sec</a:t>
            </a:r>
            <a:r>
              <a:rPr lang="en-US" sz="4800" dirty="0" smtClean="0"/>
              <a:t>) </a:t>
            </a:r>
            <a:r>
              <a:rPr lang="en-US" sz="4800" dirty="0"/>
              <a:t>of data on </a:t>
            </a:r>
            <a:r>
              <a:rPr lang="en-US" sz="4800" dirty="0" smtClean="0"/>
              <a:t>100 nodes at </a:t>
            </a:r>
            <a:r>
              <a:rPr lang="en-US" sz="4800" b="1" dirty="0" smtClean="0"/>
              <a:t>sub-second</a:t>
            </a:r>
            <a:r>
              <a:rPr lang="en-US" sz="4800" dirty="0" smtClean="0"/>
              <a:t> latency</a:t>
            </a:r>
          </a:p>
          <a:p>
            <a:pPr marL="1130300" lvl="1" indent="-685800">
              <a:defRPr/>
            </a:pPr>
            <a:r>
              <a:rPr lang="en-US" sz="4400" dirty="0" smtClean="0"/>
              <a:t>Tested with 100 streams of data on 100 EC2 instances with 4 cores each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3335000" y="4900286"/>
          <a:ext cx="9560968" cy="691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667000" y="4900286"/>
          <a:ext cx="9525000" cy="691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7475200" y="12712700"/>
            <a:ext cx="56896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5E22354B-F006-5640-85E6-F9243FB580A4}" type="slidenum">
              <a:rPr lang="en-US"/>
              <a:pPr eaLnBrk="1" hangingPunct="1"/>
              <a:t>30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Comparison with Storm and S4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2857"/>
              </a:spcBef>
              <a:buFont typeface="Wingdings" charset="0"/>
              <a:buNone/>
              <a:defRPr/>
            </a:pPr>
            <a:r>
              <a:rPr lang="en-US" sz="4800" dirty="0"/>
              <a:t>Higher throughput than </a:t>
            </a:r>
            <a:r>
              <a:rPr lang="en-US" sz="4800" dirty="0" smtClean="0"/>
              <a:t>Storm</a:t>
            </a:r>
            <a:endParaRPr lang="en-US" sz="6600" dirty="0"/>
          </a:p>
          <a:p>
            <a:pPr>
              <a:lnSpc>
                <a:spcPct val="80000"/>
              </a:lnSpc>
              <a:spcBef>
                <a:spcPts val="2857"/>
              </a:spcBef>
              <a:defRPr/>
            </a:pPr>
            <a:r>
              <a:rPr lang="en-US" sz="4400" dirty="0" smtClean="0"/>
              <a:t>Spark Streaming: </a:t>
            </a:r>
            <a:r>
              <a:rPr lang="en-US" sz="4400" b="1" dirty="0" smtClean="0"/>
              <a:t>670k</a:t>
            </a:r>
            <a:r>
              <a:rPr lang="en-US" sz="4400" dirty="0" smtClean="0"/>
              <a:t> records/second/node</a:t>
            </a:r>
          </a:p>
          <a:p>
            <a:pPr>
              <a:lnSpc>
                <a:spcPct val="80000"/>
              </a:lnSpc>
              <a:spcBef>
                <a:spcPts val="2857"/>
              </a:spcBef>
              <a:defRPr/>
            </a:pPr>
            <a:r>
              <a:rPr lang="en-US" sz="4400" dirty="0" smtClean="0"/>
              <a:t>Storm: </a:t>
            </a:r>
            <a:r>
              <a:rPr lang="en-US" sz="4400" b="1" dirty="0" smtClean="0"/>
              <a:t>115k</a:t>
            </a:r>
            <a:r>
              <a:rPr lang="en-US" sz="4400" dirty="0" smtClean="0"/>
              <a:t> records/second/node</a:t>
            </a:r>
          </a:p>
          <a:p>
            <a:pPr>
              <a:lnSpc>
                <a:spcPct val="80000"/>
              </a:lnSpc>
              <a:spcBef>
                <a:spcPts val="2857"/>
              </a:spcBef>
              <a:defRPr/>
            </a:pPr>
            <a:r>
              <a:rPr lang="en-US" sz="4400" dirty="0" smtClean="0"/>
              <a:t>Apache S4: 7.5k records/second/node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2573000" y="7177256"/>
          <a:ext cx="10058400" cy="4638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2573000" y="2362200"/>
          <a:ext cx="10058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797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7475200" y="12712700"/>
            <a:ext cx="56896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41110C4-B35B-1048-A559-5AAD63385E9B}" type="slidenum">
              <a:rPr lang="en-US"/>
              <a:pPr eaLnBrk="1" hangingPunct="1"/>
              <a:t>31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Fast Fault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0">
              <a:buFont typeface="Wingdings" charset="0"/>
              <a:buNone/>
              <a:defRPr/>
            </a:pPr>
            <a:r>
              <a:rPr lang="en-US" sz="4800" dirty="0" smtClean="0"/>
              <a:t>Recovers from faults/stragglers within </a:t>
            </a:r>
            <a:r>
              <a:rPr lang="en-US" sz="4800" b="1" dirty="0" smtClean="0"/>
              <a:t>1 sec</a:t>
            </a:r>
            <a:endParaRPr lang="en-US" sz="4800" b="1" dirty="0"/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7475200" y="12712700"/>
            <a:ext cx="56896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54A02CA3-8CEF-C641-A934-3923FAA8001F}" type="slidenum">
              <a:rPr lang="en-US"/>
              <a:pPr eaLnBrk="1" hangingPunct="1"/>
              <a:t>32</a:t>
            </a:fld>
            <a:endParaRPr lang="en-US"/>
          </a:p>
        </p:txBody>
      </p:sp>
      <p:pic>
        <p:nvPicPr>
          <p:cNvPr id="25604" name="Picture 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14792325" cy="68516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Real </a:t>
            </a:r>
            <a:r>
              <a:rPr lang="en-US" dirty="0" smtClean="0"/>
              <a:t>Applications: Conviva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1544638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4800" dirty="0"/>
              <a:t>Real-time monitoring of video metadata</a:t>
            </a:r>
          </a:p>
          <a:p>
            <a:pPr>
              <a:defRPr/>
            </a:pPr>
            <a:endParaRPr lang="en-US" sz="4800" dirty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7475200" y="12712700"/>
            <a:ext cx="56896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0D419A00-1FCA-D44C-BE99-A1FCAF5D6D4F}" type="slidenum">
              <a:rPr lang="en-US"/>
              <a:pPr eaLnBrk="1" hangingPunct="1"/>
              <a:t>33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12496800" y="3276600"/>
          <a:ext cx="10671040" cy="760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9" name="Content Placeholder 2"/>
          <p:cNvSpPr txBox="1">
            <a:spLocks/>
          </p:cNvSpPr>
          <p:nvPr/>
        </p:nvSpPr>
        <p:spPr bwMode="auto">
          <a:xfrm>
            <a:off x="1216025" y="4267200"/>
            <a:ext cx="11277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/>
          <a:lstStyle>
            <a:lvl1pPr marL="342900" indent="-34290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4400">
                <a:solidFill>
                  <a:schemeClr val="tx1"/>
                </a:solidFill>
                <a:latin typeface="Calibri" charset="0"/>
                <a:cs typeface="Calibri" charset="0"/>
              </a:rPr>
              <a:t>Achieved 1-2 second latency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4400">
                <a:solidFill>
                  <a:schemeClr val="tx1"/>
                </a:solidFill>
                <a:latin typeface="Calibri" charset="0"/>
                <a:cs typeface="Calibri" charset="0"/>
              </a:rPr>
              <a:t>Millions of video sessions processed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4400">
                <a:solidFill>
                  <a:schemeClr val="tx1"/>
                </a:solidFill>
                <a:latin typeface="Calibri" charset="0"/>
                <a:cs typeface="Calibri" charset="0"/>
              </a:rPr>
              <a:t>Scales linearly with cluster size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440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440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440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Real Applications: Mobile Millennium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11201400" cy="1433513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4800" dirty="0" smtClean="0"/>
              <a:t>Traffic transit time estimation using online machine learning on GPS observations</a:t>
            </a:r>
            <a:endParaRPr lang="en-US" sz="4800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7475200" y="12712700"/>
            <a:ext cx="56896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876FC6FA-ADA9-8D4E-B49C-5839CB4F26E6}" type="slidenum">
              <a:rPr lang="en-US"/>
              <a:pPr eaLnBrk="1" hangingPunct="1"/>
              <a:t>34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2801600" y="3429000"/>
          <a:ext cx="10215997" cy="760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1216025" y="4973638"/>
            <a:ext cx="11733213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/>
          <a:lstStyle>
            <a:lvl1pPr marL="342900" indent="-34290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4400">
                <a:solidFill>
                  <a:schemeClr val="tx1"/>
                </a:solidFill>
                <a:latin typeface="Calibri" charset="0"/>
                <a:cs typeface="Calibri" charset="0"/>
              </a:rPr>
              <a:t>Markov chain Monte Carlo simulations on GPS observations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4400">
                <a:solidFill>
                  <a:schemeClr val="tx1"/>
                </a:solidFill>
                <a:latin typeface="Calibri" charset="0"/>
                <a:cs typeface="Calibri" charset="0"/>
              </a:rPr>
              <a:t>Very CPU intensive, requires dozens of machines for useful computation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4400">
                <a:solidFill>
                  <a:schemeClr val="tx1"/>
                </a:solidFill>
                <a:latin typeface="Calibri" charset="0"/>
                <a:cs typeface="Calibri" charset="0"/>
              </a:rPr>
              <a:t>Scales linearly with cluster size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440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440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Vision - </a:t>
            </a:r>
            <a:r>
              <a:rPr lang="en-US" i="1" dirty="0"/>
              <a:t>one stack to rule them all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010400" y="2438400"/>
          <a:ext cx="10007600" cy="9896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59963" y="4953000"/>
            <a:ext cx="3825875" cy="4237038"/>
          </a:xfrm>
          <a:prstGeom prst="rect">
            <a:avLst/>
          </a:prstGeom>
          <a:noFill/>
        </p:spPr>
        <p:txBody>
          <a:bodyPr wrap="none" lIns="217709" tIns="108855" rIns="217709" bIns="108855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5400" b="1" dirty="0">
                <a:solidFill>
                  <a:srgbClr val="3366FF"/>
                </a:solidFill>
                <a:latin typeface="+mn-lt"/>
              </a:rPr>
              <a:t>Spark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5400" b="1" dirty="0">
                <a:solidFill>
                  <a:srgbClr val="3366FF"/>
                </a:solidFill>
                <a:latin typeface="+mn-lt"/>
              </a:rPr>
              <a:t>+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5400" b="1" dirty="0">
                <a:solidFill>
                  <a:srgbClr val="3366FF"/>
                </a:solidFill>
                <a:latin typeface="+mn-lt"/>
              </a:rPr>
              <a:t>Shark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5400" b="1" dirty="0">
                <a:solidFill>
                  <a:srgbClr val="3366FF"/>
                </a:solidFill>
                <a:latin typeface="+mn-lt"/>
              </a:rPr>
              <a:t>+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5400" b="1" dirty="0">
                <a:solidFill>
                  <a:srgbClr val="3366FF"/>
                </a:solidFill>
                <a:latin typeface="+mn-lt"/>
              </a:rPr>
              <a:t>Spark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5400" b="1" dirty="0">
                <a:solidFill>
                  <a:srgbClr val="3366FF"/>
                </a:solidFill>
                <a:latin typeface="+mn-lt"/>
              </a:rPr>
              <a:t>Streaming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Spark program </a:t>
            </a:r>
            <a:r>
              <a:rPr lang="en-US" dirty="0" err="1" smtClean="0"/>
              <a:t>vs</a:t>
            </a:r>
            <a:r>
              <a:rPr lang="en-US" dirty="0" smtClean="0"/>
              <a:t> Spark Streaming program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971800"/>
            <a:ext cx="21958300" cy="9271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4800" b="1" dirty="0" smtClean="0"/>
              <a:t>Spark Streaming program on Twitter stream</a:t>
            </a:r>
            <a:endParaRPr lang="en-US" sz="4400" b="1" dirty="0" smtClean="0"/>
          </a:p>
          <a:p>
            <a:pPr marL="0" indent="0">
              <a:buFont typeface="Wingdings" charset="0"/>
              <a:buNone/>
              <a:defRPr/>
            </a:pPr>
            <a:r>
              <a:rPr lang="en-US" sz="3600" dirty="0" err="1" smtClean="0">
                <a:latin typeface="Consolas"/>
                <a:cs typeface="Consolas"/>
              </a:rPr>
              <a:t>val</a:t>
            </a:r>
            <a:r>
              <a:rPr lang="en-US" sz="3600" dirty="0" smtClean="0">
                <a:latin typeface="Consolas"/>
                <a:cs typeface="Consolas"/>
              </a:rPr>
              <a:t> </a:t>
            </a:r>
            <a:r>
              <a:rPr lang="en-US" sz="3600" dirty="0" smtClean="0">
                <a:solidFill>
                  <a:srgbClr val="B50B1B"/>
                </a:solidFill>
                <a:latin typeface="Consolas"/>
                <a:cs typeface="Consolas"/>
              </a:rPr>
              <a:t>tweets</a:t>
            </a:r>
            <a:r>
              <a:rPr lang="en-US" sz="3600" dirty="0" smtClean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3600" dirty="0" smtClean="0">
                <a:latin typeface="Consolas"/>
                <a:cs typeface="Consolas"/>
              </a:rPr>
              <a:t>= </a:t>
            </a:r>
            <a:r>
              <a:rPr lang="en-US" sz="3600" dirty="0" err="1" smtClean="0">
                <a:latin typeface="Consolas"/>
                <a:cs typeface="Consolas"/>
              </a:rPr>
              <a:t>ssc.</a:t>
            </a:r>
            <a:r>
              <a:rPr lang="en-US" sz="3600" dirty="0" err="1" smtClean="0">
                <a:solidFill>
                  <a:srgbClr val="0D8BE6"/>
                </a:solidFill>
                <a:latin typeface="Consolas"/>
                <a:cs typeface="Consolas"/>
              </a:rPr>
              <a:t>twitterStream</a:t>
            </a:r>
            <a:r>
              <a:rPr lang="en-US" sz="3600" dirty="0" smtClean="0">
                <a:latin typeface="Consolas"/>
                <a:cs typeface="Consolas"/>
              </a:rPr>
              <a:t>(&lt;Twitter username&gt;, &lt;Twitter password&gt;)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3600" dirty="0" err="1" smtClean="0">
                <a:latin typeface="Consolas"/>
                <a:cs typeface="Consolas"/>
              </a:rPr>
              <a:t>val</a:t>
            </a:r>
            <a:r>
              <a:rPr lang="en-US" sz="3600" dirty="0" smtClean="0">
                <a:latin typeface="Consolas"/>
                <a:cs typeface="Consolas"/>
              </a:rPr>
              <a:t> </a:t>
            </a:r>
            <a:r>
              <a:rPr lang="en-US" sz="3600" dirty="0" err="1" smtClean="0">
                <a:solidFill>
                  <a:srgbClr val="C61B1B"/>
                </a:solidFill>
                <a:latin typeface="Consolas"/>
                <a:cs typeface="Consolas"/>
              </a:rPr>
              <a:t>hashTags</a:t>
            </a:r>
            <a:r>
              <a:rPr lang="en-US" sz="3600" dirty="0" smtClean="0">
                <a:solidFill>
                  <a:srgbClr val="C61B1B"/>
                </a:solidFill>
                <a:latin typeface="Consolas"/>
                <a:cs typeface="Consolas"/>
              </a:rPr>
              <a:t> </a:t>
            </a:r>
            <a:r>
              <a:rPr lang="en-US" sz="3600" dirty="0" smtClean="0">
                <a:latin typeface="Consolas"/>
                <a:cs typeface="Consolas"/>
              </a:rPr>
              <a:t>= </a:t>
            </a:r>
            <a:r>
              <a:rPr lang="en-US" sz="3600" dirty="0" err="1" smtClean="0">
                <a:solidFill>
                  <a:srgbClr val="C61B1B"/>
                </a:solidFill>
                <a:latin typeface="Consolas"/>
                <a:cs typeface="Consolas"/>
              </a:rPr>
              <a:t>tweets</a:t>
            </a:r>
            <a:r>
              <a:rPr lang="en-US" sz="3600" dirty="0" err="1" smtClean="0">
                <a:latin typeface="Consolas"/>
                <a:cs typeface="Consolas"/>
              </a:rPr>
              <a:t>.</a:t>
            </a:r>
            <a:r>
              <a:rPr lang="en-US" sz="3600" dirty="0" err="1" smtClean="0">
                <a:solidFill>
                  <a:srgbClr val="0D8BE6"/>
                </a:solidFill>
                <a:latin typeface="Consolas"/>
                <a:cs typeface="Consolas"/>
              </a:rPr>
              <a:t>flatMap</a:t>
            </a:r>
            <a:r>
              <a:rPr lang="en-US" sz="3600" dirty="0" smtClean="0">
                <a:solidFill>
                  <a:srgbClr val="0D8BE6"/>
                </a:solidFill>
                <a:latin typeface="Consolas"/>
                <a:cs typeface="Consolas"/>
              </a:rPr>
              <a:t> </a:t>
            </a:r>
            <a:r>
              <a:rPr lang="en-US" sz="3600" dirty="0" smtClean="0">
                <a:latin typeface="Consolas"/>
                <a:cs typeface="Consolas"/>
              </a:rPr>
              <a:t>(status =&gt; </a:t>
            </a:r>
            <a:r>
              <a:rPr lang="en-US" sz="3600" dirty="0" err="1" smtClean="0">
                <a:latin typeface="Consolas"/>
                <a:cs typeface="Consolas"/>
              </a:rPr>
              <a:t>getTags</a:t>
            </a:r>
            <a:r>
              <a:rPr lang="en-US" sz="3600" dirty="0" smtClean="0">
                <a:latin typeface="Consolas"/>
                <a:cs typeface="Consolas"/>
              </a:rPr>
              <a:t>(status))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3600" dirty="0" err="1" smtClean="0">
                <a:solidFill>
                  <a:schemeClr val="accent3"/>
                </a:solidFill>
                <a:latin typeface="Consolas"/>
                <a:cs typeface="Consolas"/>
              </a:rPr>
              <a:t>hashTags</a:t>
            </a:r>
            <a:r>
              <a:rPr lang="en-US" sz="3600" dirty="0" err="1" smtClean="0">
                <a:latin typeface="Consolas"/>
                <a:cs typeface="Consolas"/>
              </a:rPr>
              <a:t>.</a:t>
            </a:r>
            <a:r>
              <a:rPr lang="en-US" sz="3600" dirty="0" err="1" smtClean="0">
                <a:solidFill>
                  <a:schemeClr val="accent1"/>
                </a:solidFill>
                <a:latin typeface="Consolas"/>
                <a:cs typeface="Consolas"/>
              </a:rPr>
              <a:t>saveAsHadoopFiles</a:t>
            </a:r>
            <a:r>
              <a:rPr lang="en-US" sz="3600" dirty="0" smtClean="0">
                <a:latin typeface="Consolas"/>
                <a:cs typeface="Consolas"/>
              </a:rPr>
              <a:t>("</a:t>
            </a:r>
            <a:r>
              <a:rPr lang="en-US" sz="3600" dirty="0" err="1" smtClean="0">
                <a:latin typeface="Consolas"/>
                <a:cs typeface="Consolas"/>
              </a:rPr>
              <a:t>hdfs</a:t>
            </a:r>
            <a:r>
              <a:rPr lang="en-US" sz="3600" dirty="0" smtClean="0">
                <a:latin typeface="Consolas"/>
                <a:cs typeface="Consolas"/>
              </a:rPr>
              <a:t>://...")</a:t>
            </a:r>
          </a:p>
          <a:p>
            <a:pPr marL="0" indent="0">
              <a:buFont typeface="Wingdings" charset="0"/>
              <a:buNone/>
              <a:defRPr/>
            </a:pPr>
            <a:endParaRPr lang="en-US" sz="3600" dirty="0">
              <a:latin typeface="Consolas"/>
              <a:cs typeface="Consolas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3600" dirty="0">
              <a:latin typeface="Consolas"/>
              <a:cs typeface="Consolas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4800" b="1" dirty="0" smtClean="0"/>
              <a:t>Spark program on Twitter log file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3600" dirty="0" err="1">
                <a:latin typeface="Consolas"/>
                <a:cs typeface="Consolas"/>
              </a:rPr>
              <a:t>val</a:t>
            </a:r>
            <a:r>
              <a:rPr lang="en-US" sz="3600" dirty="0">
                <a:latin typeface="Consolas"/>
                <a:cs typeface="Consolas"/>
              </a:rPr>
              <a:t> </a:t>
            </a:r>
            <a:r>
              <a:rPr lang="en-US" sz="3600" dirty="0">
                <a:solidFill>
                  <a:srgbClr val="B50B1B"/>
                </a:solidFill>
                <a:latin typeface="Consolas"/>
                <a:cs typeface="Consolas"/>
              </a:rPr>
              <a:t>tweets</a:t>
            </a:r>
            <a:r>
              <a:rPr lang="en-US" sz="3600" dirty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3600" dirty="0">
                <a:latin typeface="Consolas"/>
                <a:cs typeface="Consolas"/>
              </a:rPr>
              <a:t>= </a:t>
            </a:r>
            <a:r>
              <a:rPr lang="en-US" sz="3600" dirty="0" err="1" smtClean="0">
                <a:latin typeface="Consolas"/>
                <a:cs typeface="Consolas"/>
              </a:rPr>
              <a:t>sc.</a:t>
            </a:r>
            <a:r>
              <a:rPr lang="en-US" sz="3600" dirty="0" err="1" smtClean="0">
                <a:solidFill>
                  <a:srgbClr val="0D8BE6"/>
                </a:solidFill>
                <a:latin typeface="Consolas"/>
                <a:cs typeface="Consolas"/>
              </a:rPr>
              <a:t>hadoopFile</a:t>
            </a:r>
            <a:r>
              <a:rPr lang="en-US" sz="3600" dirty="0" smtClean="0">
                <a:latin typeface="Consolas"/>
                <a:cs typeface="Consolas"/>
              </a:rPr>
              <a:t>(</a:t>
            </a:r>
            <a:r>
              <a:rPr lang="en-US" sz="3600" dirty="0">
                <a:latin typeface="Consolas"/>
                <a:cs typeface="Consolas"/>
              </a:rPr>
              <a:t>"</a:t>
            </a:r>
            <a:r>
              <a:rPr lang="en-US" sz="3600" dirty="0" err="1">
                <a:latin typeface="Consolas"/>
                <a:cs typeface="Consolas"/>
              </a:rPr>
              <a:t>hdfs</a:t>
            </a:r>
            <a:r>
              <a:rPr lang="en-US" sz="3600" dirty="0">
                <a:latin typeface="Consolas"/>
                <a:cs typeface="Consolas"/>
              </a:rPr>
              <a:t>://..."</a:t>
            </a:r>
            <a:r>
              <a:rPr lang="en-US" sz="3600" dirty="0" smtClean="0">
                <a:latin typeface="Consolas"/>
                <a:cs typeface="Consolas"/>
              </a:rPr>
              <a:t>)</a:t>
            </a:r>
            <a:endParaRPr lang="en-US" sz="3600" dirty="0">
              <a:latin typeface="Consolas"/>
              <a:cs typeface="Consolas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3600" dirty="0" err="1">
                <a:latin typeface="Consolas"/>
                <a:cs typeface="Consolas"/>
              </a:rPr>
              <a:t>val</a:t>
            </a:r>
            <a:r>
              <a:rPr lang="en-US" sz="3600" dirty="0">
                <a:latin typeface="Consolas"/>
                <a:cs typeface="Consolas"/>
              </a:rPr>
              <a:t> </a:t>
            </a:r>
            <a:r>
              <a:rPr lang="en-US" sz="3600" dirty="0" err="1" smtClean="0">
                <a:solidFill>
                  <a:srgbClr val="C61B1B"/>
                </a:solidFill>
                <a:latin typeface="Consolas"/>
                <a:cs typeface="Consolas"/>
              </a:rPr>
              <a:t>hashTags</a:t>
            </a:r>
            <a:r>
              <a:rPr lang="en-US" sz="3600" dirty="0" smtClean="0">
                <a:solidFill>
                  <a:srgbClr val="C61B1B"/>
                </a:solidFill>
                <a:latin typeface="Consolas"/>
                <a:cs typeface="Consolas"/>
              </a:rPr>
              <a:t> </a:t>
            </a:r>
            <a:r>
              <a:rPr lang="en-US" sz="3600" dirty="0">
                <a:latin typeface="Consolas"/>
                <a:cs typeface="Consolas"/>
              </a:rPr>
              <a:t>= </a:t>
            </a:r>
            <a:r>
              <a:rPr lang="en-US" sz="3600" dirty="0" err="1">
                <a:solidFill>
                  <a:srgbClr val="C61B1B"/>
                </a:solidFill>
                <a:latin typeface="Consolas"/>
                <a:cs typeface="Consolas"/>
              </a:rPr>
              <a:t>tweets</a:t>
            </a:r>
            <a:r>
              <a:rPr lang="en-US" sz="3600" dirty="0" err="1">
                <a:latin typeface="Consolas"/>
                <a:cs typeface="Consolas"/>
              </a:rPr>
              <a:t>.</a:t>
            </a:r>
            <a:r>
              <a:rPr lang="en-US" sz="3600" dirty="0" err="1">
                <a:solidFill>
                  <a:srgbClr val="0D8BE6"/>
                </a:solidFill>
                <a:latin typeface="Consolas"/>
                <a:cs typeface="Consolas"/>
              </a:rPr>
              <a:t>flatMap</a:t>
            </a:r>
            <a:r>
              <a:rPr lang="en-US" sz="3600" dirty="0">
                <a:solidFill>
                  <a:srgbClr val="0D8BE6"/>
                </a:solidFill>
                <a:latin typeface="Consolas"/>
                <a:cs typeface="Consolas"/>
              </a:rPr>
              <a:t> </a:t>
            </a:r>
            <a:r>
              <a:rPr lang="en-US" sz="3600" dirty="0">
                <a:latin typeface="Consolas"/>
                <a:cs typeface="Consolas"/>
              </a:rPr>
              <a:t>(status =&gt; </a:t>
            </a:r>
            <a:r>
              <a:rPr lang="en-US" sz="3600" dirty="0" err="1">
                <a:latin typeface="Consolas"/>
                <a:cs typeface="Consolas"/>
              </a:rPr>
              <a:t>getTags</a:t>
            </a:r>
            <a:r>
              <a:rPr lang="en-US" sz="3600" dirty="0">
                <a:latin typeface="Consolas"/>
                <a:cs typeface="Consolas"/>
              </a:rPr>
              <a:t>(status))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3600" dirty="0" err="1" smtClean="0">
                <a:solidFill>
                  <a:schemeClr val="accent3"/>
                </a:solidFill>
                <a:latin typeface="Consolas"/>
                <a:cs typeface="Consolas"/>
              </a:rPr>
              <a:t>hashTags</a:t>
            </a:r>
            <a:r>
              <a:rPr lang="en-US" sz="3600" dirty="0" err="1" smtClean="0">
                <a:latin typeface="Consolas"/>
                <a:cs typeface="Consolas"/>
              </a:rPr>
              <a:t>.</a:t>
            </a:r>
            <a:r>
              <a:rPr lang="en-US" sz="3600" dirty="0" err="1" smtClean="0">
                <a:solidFill>
                  <a:schemeClr val="accent1"/>
                </a:solidFill>
                <a:latin typeface="Consolas"/>
                <a:cs typeface="Consolas"/>
              </a:rPr>
              <a:t>saveAsHadoopFile</a:t>
            </a:r>
            <a:r>
              <a:rPr lang="en-US" sz="3600" dirty="0" smtClean="0">
                <a:latin typeface="Consolas"/>
                <a:cs typeface="Consolas"/>
              </a:rPr>
              <a:t>(</a:t>
            </a:r>
            <a:r>
              <a:rPr lang="en-US" sz="3600" dirty="0">
                <a:latin typeface="Consolas"/>
                <a:cs typeface="Consolas"/>
              </a:rPr>
              <a:t>"</a:t>
            </a:r>
            <a:r>
              <a:rPr lang="en-US" sz="3600" dirty="0" err="1">
                <a:latin typeface="Consolas"/>
                <a:cs typeface="Consolas"/>
              </a:rPr>
              <a:t>hdfs</a:t>
            </a:r>
            <a:r>
              <a:rPr lang="en-US" sz="3600" dirty="0">
                <a:latin typeface="Consolas"/>
                <a:cs typeface="Consolas"/>
              </a:rPr>
              <a:t>://...")</a:t>
            </a:r>
          </a:p>
          <a:p>
            <a:pPr marL="0" indent="0">
              <a:buFont typeface="Wingdings" charset="0"/>
              <a:buNone/>
              <a:defRPr/>
            </a:pPr>
            <a:endParaRPr lang="en-US" sz="4400" b="1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Vision - </a:t>
            </a:r>
            <a:r>
              <a:rPr lang="en-US" i="1" dirty="0"/>
              <a:t>one stack to rule them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2971800"/>
            <a:ext cx="10566400" cy="9271000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Explore data interactively using Spark Shell / </a:t>
            </a:r>
            <a:r>
              <a:rPr lang="en-US" sz="4800" dirty="0" err="1" smtClean="0"/>
              <a:t>PySpark</a:t>
            </a:r>
            <a:r>
              <a:rPr lang="en-US" sz="4800" dirty="0" smtClean="0"/>
              <a:t> to identify problems</a:t>
            </a:r>
          </a:p>
          <a:p>
            <a:pPr lvl="1">
              <a:defRPr/>
            </a:pPr>
            <a:endParaRPr lang="en-US" sz="4800" dirty="0"/>
          </a:p>
          <a:p>
            <a:pPr>
              <a:defRPr/>
            </a:pPr>
            <a:r>
              <a:rPr lang="en-US" sz="4800" dirty="0" smtClean="0"/>
              <a:t>Use same code in Spark stand-alone programs to identify problems in production logs</a:t>
            </a:r>
          </a:p>
          <a:p>
            <a:pPr lvl="1">
              <a:defRPr/>
            </a:pPr>
            <a:endParaRPr lang="en-US" sz="4800" dirty="0" smtClean="0"/>
          </a:p>
          <a:p>
            <a:pPr>
              <a:defRPr/>
            </a:pPr>
            <a:r>
              <a:rPr lang="en-US" sz="4800" dirty="0" smtClean="0"/>
              <a:t>Use similar code in Spark Streaming to identify problems in live log streams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1506200" y="2819400"/>
            <a:ext cx="10845800" cy="354012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$ ./spark-shell</a:t>
            </a:r>
          </a:p>
          <a:p>
            <a:pPr>
              <a:defRPr/>
            </a:pPr>
            <a:r>
              <a:rPr lang="en-US" sz="2800" dirty="0" err="1">
                <a:latin typeface="Consolas"/>
                <a:cs typeface="Consolas"/>
              </a:rPr>
              <a:t>scala</a:t>
            </a:r>
            <a:r>
              <a:rPr lang="en-US" sz="2800" dirty="0">
                <a:latin typeface="Consolas"/>
                <a:cs typeface="Consolas"/>
              </a:rPr>
              <a:t>&gt; </a:t>
            </a:r>
            <a:r>
              <a:rPr lang="en-US" sz="2800" dirty="0" err="1">
                <a:solidFill>
                  <a:schemeClr val="accent3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chemeClr val="accent3"/>
                </a:solidFill>
                <a:latin typeface="Consolas"/>
                <a:cs typeface="Consolas"/>
              </a:rPr>
              <a:t> file = </a:t>
            </a:r>
            <a:r>
              <a:rPr lang="en-US" sz="2800" dirty="0" err="1">
                <a:solidFill>
                  <a:schemeClr val="accent3"/>
                </a:solidFill>
                <a:latin typeface="Consolas"/>
                <a:cs typeface="Consolas"/>
              </a:rPr>
              <a:t>sc.hadoopFile</a:t>
            </a:r>
            <a:r>
              <a:rPr lang="en-US" sz="2800" dirty="0">
                <a:solidFill>
                  <a:schemeClr val="accent3"/>
                </a:solidFill>
                <a:latin typeface="Consolas"/>
                <a:cs typeface="Consolas"/>
              </a:rPr>
              <a:t>(“</a:t>
            </a:r>
            <a:r>
              <a:rPr lang="en-US" sz="2800" dirty="0" err="1">
                <a:solidFill>
                  <a:schemeClr val="accent3"/>
                </a:solidFill>
                <a:latin typeface="Consolas"/>
                <a:cs typeface="Consolas"/>
              </a:rPr>
              <a:t>smallLogs</a:t>
            </a:r>
            <a:r>
              <a:rPr lang="en-US" sz="2800" dirty="0">
                <a:solidFill>
                  <a:schemeClr val="accent3"/>
                </a:solidFill>
                <a:latin typeface="Consolas"/>
                <a:cs typeface="Consolas"/>
              </a:rPr>
              <a:t>”)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...</a:t>
            </a:r>
          </a:p>
          <a:p>
            <a:pPr>
              <a:defRPr/>
            </a:pPr>
            <a:r>
              <a:rPr lang="en-US" sz="2800" dirty="0" err="1">
                <a:latin typeface="Consolas"/>
                <a:cs typeface="Consolas"/>
              </a:rPr>
              <a:t>scala</a:t>
            </a:r>
            <a:r>
              <a:rPr lang="en-US" sz="2800" dirty="0">
                <a:latin typeface="Consolas"/>
                <a:cs typeface="Consolas"/>
              </a:rPr>
              <a:t>&gt;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filtered =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file.filter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(_.contains(“ERROR”))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...</a:t>
            </a:r>
          </a:p>
          <a:p>
            <a:pPr>
              <a:defRPr/>
            </a:pPr>
            <a:r>
              <a:rPr lang="en-US" sz="2800" dirty="0" err="1">
                <a:latin typeface="Consolas"/>
                <a:cs typeface="Consolas"/>
              </a:rPr>
              <a:t>scala</a:t>
            </a:r>
            <a:r>
              <a:rPr lang="en-US" sz="2800" dirty="0">
                <a:latin typeface="Consolas"/>
                <a:cs typeface="Consolas"/>
              </a:rPr>
              <a:t>&gt;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mapped = </a:t>
            </a:r>
            <a:r>
              <a:rPr lang="en-US" sz="2800" dirty="0" err="1" smtClean="0">
                <a:solidFill>
                  <a:srgbClr val="B50B1B"/>
                </a:solidFill>
                <a:latin typeface="Consolas"/>
                <a:cs typeface="Consolas"/>
              </a:rPr>
              <a:t>filtered.map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(...)</a:t>
            </a:r>
          </a:p>
          <a:p>
            <a:pPr>
              <a:defRPr/>
            </a:pP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...</a:t>
            </a:r>
          </a:p>
          <a:p>
            <a:pPr>
              <a:defRPr/>
            </a:pP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8000" y="5105400"/>
            <a:ext cx="10922000" cy="3970338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object </a:t>
            </a:r>
            <a:r>
              <a:rPr lang="en-US" sz="2800" dirty="0" err="1">
                <a:latin typeface="Consolas"/>
                <a:cs typeface="Consolas"/>
              </a:rPr>
              <a:t>ProcessProductionData</a:t>
            </a:r>
            <a:r>
              <a:rPr lang="en-US" sz="2800" dirty="0">
                <a:latin typeface="Consolas"/>
                <a:cs typeface="Consolas"/>
              </a:rPr>
              <a:t> {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</a:t>
            </a:r>
            <a:r>
              <a:rPr lang="en-US" sz="2800" dirty="0" err="1">
                <a:latin typeface="Consolas"/>
                <a:cs typeface="Consolas"/>
              </a:rPr>
              <a:t>def</a:t>
            </a:r>
            <a:r>
              <a:rPr lang="en-US" sz="2800" dirty="0">
                <a:latin typeface="Consolas"/>
                <a:cs typeface="Consolas"/>
              </a:rPr>
              <a:t> main(</a:t>
            </a:r>
            <a:r>
              <a:rPr lang="en-US" sz="2800" dirty="0" err="1">
                <a:latin typeface="Consolas"/>
                <a:cs typeface="Consolas"/>
              </a:rPr>
              <a:t>args</a:t>
            </a:r>
            <a:r>
              <a:rPr lang="en-US" sz="2800" dirty="0">
                <a:latin typeface="Consolas"/>
                <a:cs typeface="Consolas"/>
              </a:rPr>
              <a:t>: Array[String]) {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  </a:t>
            </a:r>
            <a:r>
              <a:rPr lang="en-US" sz="2800" dirty="0" err="1">
                <a:solidFill>
                  <a:srgbClr val="1D86CD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 </a:t>
            </a:r>
            <a:r>
              <a:rPr lang="en-US" sz="2800" dirty="0" err="1">
                <a:solidFill>
                  <a:srgbClr val="1D86CD"/>
                </a:solidFill>
                <a:latin typeface="Consolas"/>
                <a:cs typeface="Consolas"/>
              </a:rPr>
              <a:t>sc</a:t>
            </a: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 = new </a:t>
            </a:r>
            <a:r>
              <a:rPr lang="en-US" sz="2800" dirty="0" err="1">
                <a:solidFill>
                  <a:srgbClr val="1D86CD"/>
                </a:solidFill>
                <a:latin typeface="Consolas"/>
                <a:cs typeface="Consolas"/>
              </a:rPr>
              <a:t>SparkContext</a:t>
            </a: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(...)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 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file =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sc.hadoopFile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(</a:t>
            </a:r>
            <a:r>
              <a:rPr lang="en-US" sz="2800" dirty="0">
                <a:solidFill>
                  <a:schemeClr val="accent1"/>
                </a:solidFill>
                <a:latin typeface="Consolas"/>
                <a:cs typeface="Consolas"/>
              </a:rPr>
              <a:t>“</a:t>
            </a:r>
            <a:r>
              <a:rPr lang="en-US" sz="2800" dirty="0" err="1">
                <a:solidFill>
                  <a:schemeClr val="accent1"/>
                </a:solidFill>
                <a:latin typeface="Consolas"/>
                <a:cs typeface="Consolas"/>
              </a:rPr>
              <a:t>productionLogs</a:t>
            </a:r>
            <a:r>
              <a:rPr lang="en-US" sz="2800" dirty="0">
                <a:solidFill>
                  <a:schemeClr val="accent1"/>
                </a:solidFill>
                <a:latin typeface="Consolas"/>
                <a:cs typeface="Consolas"/>
              </a:rPr>
              <a:t>”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)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 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filtered =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file.filter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(_.contains(“ERROR”))</a:t>
            </a:r>
          </a:p>
          <a:p>
            <a:pPr>
              <a:defRPr/>
            </a:pP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  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mapped = </a:t>
            </a:r>
            <a:r>
              <a:rPr lang="en-US" sz="2800" dirty="0" err="1" smtClean="0">
                <a:solidFill>
                  <a:srgbClr val="B50B1B"/>
                </a:solidFill>
                <a:latin typeface="Consolas"/>
                <a:cs typeface="Consolas"/>
              </a:rPr>
              <a:t>filtered.map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(...)</a:t>
            </a:r>
          </a:p>
          <a:p>
            <a:pPr>
              <a:defRPr/>
            </a:pP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   ...</a:t>
            </a:r>
            <a:endParaRPr lang="en-US" sz="28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}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95200" y="7993063"/>
            <a:ext cx="10922000" cy="3970337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object </a:t>
            </a:r>
            <a:r>
              <a:rPr lang="en-US" sz="2800" dirty="0" err="1">
                <a:latin typeface="Consolas"/>
                <a:cs typeface="Consolas"/>
              </a:rPr>
              <a:t>ProcessLiveStream</a:t>
            </a:r>
            <a:r>
              <a:rPr lang="en-US" sz="2800" dirty="0">
                <a:latin typeface="Consolas"/>
                <a:cs typeface="Consolas"/>
              </a:rPr>
              <a:t> {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</a:t>
            </a:r>
            <a:r>
              <a:rPr lang="en-US" sz="2800" dirty="0" err="1">
                <a:latin typeface="Consolas"/>
                <a:cs typeface="Consolas"/>
              </a:rPr>
              <a:t>def</a:t>
            </a:r>
            <a:r>
              <a:rPr lang="en-US" sz="2800" dirty="0">
                <a:latin typeface="Consolas"/>
                <a:cs typeface="Consolas"/>
              </a:rPr>
              <a:t> main(</a:t>
            </a:r>
            <a:r>
              <a:rPr lang="en-US" sz="2800" dirty="0" err="1">
                <a:latin typeface="Consolas"/>
                <a:cs typeface="Consolas"/>
              </a:rPr>
              <a:t>args</a:t>
            </a:r>
            <a:r>
              <a:rPr lang="en-US" sz="2800" dirty="0">
                <a:latin typeface="Consolas"/>
                <a:cs typeface="Consolas"/>
              </a:rPr>
              <a:t>: Array[String]) {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  </a:t>
            </a:r>
            <a:r>
              <a:rPr lang="en-US" sz="2800" dirty="0" err="1">
                <a:solidFill>
                  <a:srgbClr val="1D86CD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 </a:t>
            </a:r>
            <a:r>
              <a:rPr lang="en-US" sz="2800" dirty="0" err="1">
                <a:solidFill>
                  <a:srgbClr val="1D86CD"/>
                </a:solidFill>
                <a:latin typeface="Consolas"/>
                <a:cs typeface="Consolas"/>
              </a:rPr>
              <a:t>sc</a:t>
            </a: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 = new </a:t>
            </a:r>
            <a:r>
              <a:rPr lang="en-US" sz="2800" dirty="0" err="1">
                <a:solidFill>
                  <a:srgbClr val="1D86CD"/>
                </a:solidFill>
                <a:latin typeface="Consolas"/>
                <a:cs typeface="Consolas"/>
              </a:rPr>
              <a:t>StreamingContext</a:t>
            </a: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(...)</a:t>
            </a:r>
            <a:endParaRPr lang="en-US" sz="28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    </a:t>
            </a:r>
            <a:r>
              <a:rPr lang="en-US" sz="2800" dirty="0" err="1">
                <a:solidFill>
                  <a:srgbClr val="1D86CD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 stream = </a:t>
            </a:r>
            <a:r>
              <a:rPr lang="en-US" sz="2800" dirty="0" err="1">
                <a:solidFill>
                  <a:srgbClr val="1D86CD"/>
                </a:solidFill>
                <a:latin typeface="Consolas"/>
                <a:cs typeface="Consolas"/>
              </a:rPr>
              <a:t>sc.kafkaStream</a:t>
            </a: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(...)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 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filtered =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file.filter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(_.contains(“ERROR”))</a:t>
            </a:r>
          </a:p>
          <a:p>
            <a:pPr>
              <a:defRPr/>
            </a:pP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  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mapped = </a:t>
            </a:r>
            <a:r>
              <a:rPr lang="en-US" sz="2800" dirty="0" err="1" smtClean="0">
                <a:solidFill>
                  <a:srgbClr val="B50B1B"/>
                </a:solidFill>
                <a:latin typeface="Consolas"/>
                <a:cs typeface="Consolas"/>
              </a:rPr>
              <a:t>filtered.map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(...)</a:t>
            </a:r>
          </a:p>
          <a:p>
            <a:pPr>
              <a:defRPr/>
            </a:pP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   ...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}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Vision - </a:t>
            </a:r>
            <a:r>
              <a:rPr lang="en-US" i="1" dirty="0"/>
              <a:t>one stack to rule them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2971800"/>
            <a:ext cx="10566400" cy="9271000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Explore data interactively using Spark Shell / </a:t>
            </a:r>
            <a:r>
              <a:rPr lang="en-US" sz="4800" dirty="0" err="1" smtClean="0"/>
              <a:t>PySpark</a:t>
            </a:r>
            <a:r>
              <a:rPr lang="en-US" sz="4800" dirty="0" smtClean="0"/>
              <a:t> to identify problems</a:t>
            </a:r>
          </a:p>
          <a:p>
            <a:pPr lvl="1">
              <a:defRPr/>
            </a:pPr>
            <a:endParaRPr lang="en-US" sz="4800" dirty="0"/>
          </a:p>
          <a:p>
            <a:pPr>
              <a:defRPr/>
            </a:pPr>
            <a:r>
              <a:rPr lang="en-US" sz="4800" dirty="0" smtClean="0"/>
              <a:t>Use same code in Spark stand-alone programs to identify problems in production logs</a:t>
            </a:r>
          </a:p>
          <a:p>
            <a:pPr lvl="1">
              <a:defRPr/>
            </a:pPr>
            <a:endParaRPr lang="en-US" sz="4800" dirty="0" smtClean="0"/>
          </a:p>
          <a:p>
            <a:pPr>
              <a:defRPr/>
            </a:pPr>
            <a:r>
              <a:rPr lang="en-US" sz="4800" dirty="0" smtClean="0"/>
              <a:t>Use similar code in Spark Streaming to identify problems in live log streams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1506200" y="2819400"/>
            <a:ext cx="10845800" cy="354012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$ ./spark-shell</a:t>
            </a:r>
          </a:p>
          <a:p>
            <a:pPr>
              <a:defRPr/>
            </a:pPr>
            <a:r>
              <a:rPr lang="en-US" sz="2800" dirty="0" err="1">
                <a:latin typeface="Consolas"/>
                <a:cs typeface="Consolas"/>
              </a:rPr>
              <a:t>scala</a:t>
            </a:r>
            <a:r>
              <a:rPr lang="en-US" sz="2800" dirty="0">
                <a:latin typeface="Consolas"/>
                <a:cs typeface="Consolas"/>
              </a:rPr>
              <a:t>&gt; </a:t>
            </a:r>
            <a:r>
              <a:rPr lang="en-US" sz="2800" dirty="0" err="1">
                <a:solidFill>
                  <a:schemeClr val="accent3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chemeClr val="accent3"/>
                </a:solidFill>
                <a:latin typeface="Consolas"/>
                <a:cs typeface="Consolas"/>
              </a:rPr>
              <a:t> file = </a:t>
            </a:r>
            <a:r>
              <a:rPr lang="en-US" sz="2800" dirty="0" err="1">
                <a:solidFill>
                  <a:schemeClr val="accent3"/>
                </a:solidFill>
                <a:latin typeface="Consolas"/>
                <a:cs typeface="Consolas"/>
              </a:rPr>
              <a:t>sc.hadoopFile</a:t>
            </a:r>
            <a:r>
              <a:rPr lang="en-US" sz="2800" dirty="0">
                <a:solidFill>
                  <a:schemeClr val="accent3"/>
                </a:solidFill>
                <a:latin typeface="Consolas"/>
                <a:cs typeface="Consolas"/>
              </a:rPr>
              <a:t>(“</a:t>
            </a:r>
            <a:r>
              <a:rPr lang="en-US" sz="2800" dirty="0" err="1">
                <a:solidFill>
                  <a:schemeClr val="accent3"/>
                </a:solidFill>
                <a:latin typeface="Consolas"/>
                <a:cs typeface="Consolas"/>
              </a:rPr>
              <a:t>smallLogs</a:t>
            </a:r>
            <a:r>
              <a:rPr lang="en-US" sz="2800" dirty="0">
                <a:solidFill>
                  <a:schemeClr val="accent3"/>
                </a:solidFill>
                <a:latin typeface="Consolas"/>
                <a:cs typeface="Consolas"/>
              </a:rPr>
              <a:t>”)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...</a:t>
            </a:r>
          </a:p>
          <a:p>
            <a:pPr>
              <a:defRPr/>
            </a:pPr>
            <a:r>
              <a:rPr lang="en-US" sz="2800" dirty="0" err="1">
                <a:latin typeface="Consolas"/>
                <a:cs typeface="Consolas"/>
              </a:rPr>
              <a:t>scala</a:t>
            </a:r>
            <a:r>
              <a:rPr lang="en-US" sz="2800" dirty="0">
                <a:latin typeface="Consolas"/>
                <a:cs typeface="Consolas"/>
              </a:rPr>
              <a:t>&gt;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filtered =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file.filter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(_.contains(“ERROR”))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...</a:t>
            </a:r>
          </a:p>
          <a:p>
            <a:pPr>
              <a:defRPr/>
            </a:pPr>
            <a:r>
              <a:rPr lang="en-US" sz="2800" dirty="0" err="1">
                <a:latin typeface="Consolas"/>
                <a:cs typeface="Consolas"/>
              </a:rPr>
              <a:t>scala</a:t>
            </a:r>
            <a:r>
              <a:rPr lang="en-US" sz="2800" dirty="0">
                <a:latin typeface="Consolas"/>
                <a:cs typeface="Consolas"/>
              </a:rPr>
              <a:t>&gt;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mapped =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file.map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(...)</a:t>
            </a:r>
          </a:p>
          <a:p>
            <a:pPr>
              <a:defRPr/>
            </a:pP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...</a:t>
            </a:r>
          </a:p>
          <a:p>
            <a:pPr>
              <a:defRPr/>
            </a:pP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8000" y="5105400"/>
            <a:ext cx="10922000" cy="3970338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object </a:t>
            </a:r>
            <a:r>
              <a:rPr lang="en-US" sz="2800" dirty="0" err="1">
                <a:latin typeface="Consolas"/>
                <a:cs typeface="Consolas"/>
              </a:rPr>
              <a:t>ProcessProductionData</a:t>
            </a:r>
            <a:r>
              <a:rPr lang="en-US" sz="2800" dirty="0">
                <a:latin typeface="Consolas"/>
                <a:cs typeface="Consolas"/>
              </a:rPr>
              <a:t> {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</a:t>
            </a:r>
            <a:r>
              <a:rPr lang="en-US" sz="2800" dirty="0" err="1">
                <a:latin typeface="Consolas"/>
                <a:cs typeface="Consolas"/>
              </a:rPr>
              <a:t>def</a:t>
            </a:r>
            <a:r>
              <a:rPr lang="en-US" sz="2800" dirty="0">
                <a:latin typeface="Consolas"/>
                <a:cs typeface="Consolas"/>
              </a:rPr>
              <a:t> main(</a:t>
            </a:r>
            <a:r>
              <a:rPr lang="en-US" sz="2800" dirty="0" err="1">
                <a:latin typeface="Consolas"/>
                <a:cs typeface="Consolas"/>
              </a:rPr>
              <a:t>args</a:t>
            </a:r>
            <a:r>
              <a:rPr lang="en-US" sz="2800" dirty="0">
                <a:latin typeface="Consolas"/>
                <a:cs typeface="Consolas"/>
              </a:rPr>
              <a:t>: Array[String]) {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  </a:t>
            </a:r>
            <a:r>
              <a:rPr lang="en-US" sz="2800" dirty="0" err="1">
                <a:solidFill>
                  <a:srgbClr val="1D86CD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 </a:t>
            </a:r>
            <a:r>
              <a:rPr lang="en-US" sz="2800" dirty="0" err="1">
                <a:solidFill>
                  <a:srgbClr val="1D86CD"/>
                </a:solidFill>
                <a:latin typeface="Consolas"/>
                <a:cs typeface="Consolas"/>
              </a:rPr>
              <a:t>sc</a:t>
            </a: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 = new </a:t>
            </a:r>
            <a:r>
              <a:rPr lang="en-US" sz="2800" dirty="0" err="1">
                <a:solidFill>
                  <a:srgbClr val="1D86CD"/>
                </a:solidFill>
                <a:latin typeface="Consolas"/>
                <a:cs typeface="Consolas"/>
              </a:rPr>
              <a:t>SparkContext</a:t>
            </a: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(...)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 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file =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sc.hadoopFile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(</a:t>
            </a:r>
            <a:r>
              <a:rPr lang="en-US" sz="2800" dirty="0">
                <a:solidFill>
                  <a:schemeClr val="accent1"/>
                </a:solidFill>
                <a:latin typeface="Consolas"/>
                <a:cs typeface="Consolas"/>
              </a:rPr>
              <a:t>“</a:t>
            </a:r>
            <a:r>
              <a:rPr lang="en-US" sz="2800" dirty="0" err="1">
                <a:solidFill>
                  <a:schemeClr val="accent1"/>
                </a:solidFill>
                <a:latin typeface="Consolas"/>
                <a:cs typeface="Consolas"/>
              </a:rPr>
              <a:t>productionLogs</a:t>
            </a:r>
            <a:r>
              <a:rPr lang="en-US" sz="2800" dirty="0">
                <a:solidFill>
                  <a:schemeClr val="accent1"/>
                </a:solidFill>
                <a:latin typeface="Consolas"/>
                <a:cs typeface="Consolas"/>
              </a:rPr>
              <a:t>”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)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 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filtered =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file.filter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(_.contains(“ERROR”))</a:t>
            </a:r>
          </a:p>
          <a:p>
            <a:pPr>
              <a:defRPr/>
            </a:pP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  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mapped =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file.map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(...)</a:t>
            </a:r>
          </a:p>
          <a:p>
            <a:pPr>
              <a:defRPr/>
            </a:pP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   ...</a:t>
            </a:r>
            <a:endParaRPr lang="en-US" sz="28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}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95200" y="7993063"/>
            <a:ext cx="10922000" cy="3970337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object </a:t>
            </a:r>
            <a:r>
              <a:rPr lang="en-US" sz="2800" dirty="0" err="1">
                <a:latin typeface="Consolas"/>
                <a:cs typeface="Consolas"/>
              </a:rPr>
              <a:t>ProcessLiveStream</a:t>
            </a:r>
            <a:r>
              <a:rPr lang="en-US" sz="2800" dirty="0">
                <a:latin typeface="Consolas"/>
                <a:cs typeface="Consolas"/>
              </a:rPr>
              <a:t> {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</a:t>
            </a:r>
            <a:r>
              <a:rPr lang="en-US" sz="2800" dirty="0" err="1">
                <a:latin typeface="Consolas"/>
                <a:cs typeface="Consolas"/>
              </a:rPr>
              <a:t>def</a:t>
            </a:r>
            <a:r>
              <a:rPr lang="en-US" sz="2800" dirty="0">
                <a:latin typeface="Consolas"/>
                <a:cs typeface="Consolas"/>
              </a:rPr>
              <a:t> main(</a:t>
            </a:r>
            <a:r>
              <a:rPr lang="en-US" sz="2800" dirty="0" err="1">
                <a:latin typeface="Consolas"/>
                <a:cs typeface="Consolas"/>
              </a:rPr>
              <a:t>args</a:t>
            </a:r>
            <a:r>
              <a:rPr lang="en-US" sz="2800" dirty="0">
                <a:latin typeface="Consolas"/>
                <a:cs typeface="Consolas"/>
              </a:rPr>
              <a:t>: Array[String]) {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  </a:t>
            </a:r>
            <a:r>
              <a:rPr lang="en-US" sz="2800" dirty="0" err="1">
                <a:solidFill>
                  <a:srgbClr val="1D86CD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 </a:t>
            </a:r>
            <a:r>
              <a:rPr lang="en-US" sz="2800" dirty="0" err="1">
                <a:solidFill>
                  <a:srgbClr val="1D86CD"/>
                </a:solidFill>
                <a:latin typeface="Consolas"/>
                <a:cs typeface="Consolas"/>
              </a:rPr>
              <a:t>sc</a:t>
            </a: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 = new </a:t>
            </a:r>
            <a:r>
              <a:rPr lang="en-US" sz="2800" dirty="0" err="1">
                <a:solidFill>
                  <a:srgbClr val="1D86CD"/>
                </a:solidFill>
                <a:latin typeface="Consolas"/>
                <a:cs typeface="Consolas"/>
              </a:rPr>
              <a:t>StreamingContext</a:t>
            </a: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(...)</a:t>
            </a:r>
            <a:endParaRPr lang="en-US" sz="28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    </a:t>
            </a:r>
            <a:r>
              <a:rPr lang="en-US" sz="2800" dirty="0" err="1">
                <a:solidFill>
                  <a:srgbClr val="1D86CD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 stream = </a:t>
            </a:r>
            <a:r>
              <a:rPr lang="en-US" sz="2800" dirty="0" err="1">
                <a:solidFill>
                  <a:srgbClr val="1D86CD"/>
                </a:solidFill>
                <a:latin typeface="Consolas"/>
                <a:cs typeface="Consolas"/>
              </a:rPr>
              <a:t>sc.kafkaStream</a:t>
            </a:r>
            <a:r>
              <a:rPr lang="en-US" sz="2800" dirty="0">
                <a:solidFill>
                  <a:srgbClr val="1D86CD"/>
                </a:solidFill>
                <a:latin typeface="Consolas"/>
                <a:cs typeface="Consolas"/>
              </a:rPr>
              <a:t>(...)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 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filtered =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file.filter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(_.contains(“ERROR”))</a:t>
            </a:r>
          </a:p>
          <a:p>
            <a:pPr>
              <a:defRPr/>
            </a:pP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  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val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mapped = </a:t>
            </a:r>
            <a:r>
              <a:rPr lang="en-US" sz="2800" dirty="0" err="1">
                <a:solidFill>
                  <a:srgbClr val="B50B1B"/>
                </a:solidFill>
                <a:latin typeface="Consolas"/>
                <a:cs typeface="Consolas"/>
              </a:rPr>
              <a:t>file.map</a:t>
            </a: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(...)</a:t>
            </a:r>
          </a:p>
          <a:p>
            <a:pPr>
              <a:defRPr/>
            </a:pPr>
            <a:r>
              <a:rPr lang="en-US" sz="2800" dirty="0">
                <a:solidFill>
                  <a:srgbClr val="B50B1B"/>
                </a:solidFill>
                <a:latin typeface="Consolas"/>
                <a:cs typeface="Consolas"/>
              </a:rPr>
              <a:t>    ...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  }</a:t>
            </a:r>
          </a:p>
          <a:p>
            <a:pPr>
              <a:defRPr/>
            </a:pPr>
            <a:r>
              <a:rPr lang="en-US" sz="28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41990" name="Rectangle 3"/>
          <p:cNvSpPr>
            <a:spLocks noChangeArrowheads="1"/>
          </p:cNvSpPr>
          <p:nvPr/>
        </p:nvSpPr>
        <p:spPr bwMode="auto">
          <a:xfrm>
            <a:off x="838200" y="2590800"/>
            <a:ext cx="22860000" cy="9525000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7010400" y="2438400"/>
          <a:ext cx="10007600" cy="9896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859963" y="4953000"/>
            <a:ext cx="3825875" cy="4237038"/>
          </a:xfrm>
          <a:prstGeom prst="rect">
            <a:avLst/>
          </a:prstGeom>
          <a:noFill/>
        </p:spPr>
        <p:txBody>
          <a:bodyPr wrap="none" lIns="217709" tIns="108855" rIns="217709" bIns="108855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5400" b="1" dirty="0">
                <a:solidFill>
                  <a:srgbClr val="3366FF"/>
                </a:solidFill>
                <a:latin typeface="+mn-lt"/>
              </a:rPr>
              <a:t>Spark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5400" b="1" dirty="0">
                <a:solidFill>
                  <a:srgbClr val="3366FF"/>
                </a:solidFill>
                <a:latin typeface="+mn-lt"/>
              </a:rPr>
              <a:t>+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5400" b="1" dirty="0">
                <a:solidFill>
                  <a:srgbClr val="3366FF"/>
                </a:solidFill>
                <a:latin typeface="+mn-lt"/>
              </a:rPr>
              <a:t>Shark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5400" b="1" dirty="0">
                <a:solidFill>
                  <a:srgbClr val="3366FF"/>
                </a:solidFill>
                <a:latin typeface="+mn-lt"/>
              </a:rPr>
              <a:t>+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5400" b="1" dirty="0">
                <a:solidFill>
                  <a:srgbClr val="3366FF"/>
                </a:solidFill>
                <a:latin typeface="+mn-lt"/>
              </a:rPr>
              <a:t>Spark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5400" b="1" dirty="0">
                <a:solidFill>
                  <a:srgbClr val="3366FF"/>
                </a:solidFill>
                <a:latin typeface="+mn-lt"/>
              </a:rPr>
              <a:t>Streaming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Alpha Release with Spark 0.7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Integrated with Spark 0.7</a:t>
            </a:r>
          </a:p>
          <a:p>
            <a:pPr lvl="1">
              <a:defRPr/>
            </a:pPr>
            <a:r>
              <a:rPr lang="en-US" sz="4800" dirty="0" smtClean="0"/>
              <a:t>Import </a:t>
            </a:r>
            <a:r>
              <a:rPr lang="en-US" sz="4800" b="1" dirty="0" err="1" smtClean="0"/>
              <a:t>spark.streaming</a:t>
            </a:r>
            <a:r>
              <a:rPr lang="en-US" sz="4800" dirty="0" smtClean="0"/>
              <a:t> to get all the functionality</a:t>
            </a:r>
          </a:p>
          <a:p>
            <a:pPr>
              <a:defRPr/>
            </a:pPr>
            <a:endParaRPr lang="en-US" sz="4800" dirty="0"/>
          </a:p>
          <a:p>
            <a:pPr>
              <a:defRPr/>
            </a:pPr>
            <a:r>
              <a:rPr lang="en-US" sz="4800" dirty="0" smtClean="0"/>
              <a:t>Both Java and </a:t>
            </a:r>
            <a:r>
              <a:rPr lang="en-US" sz="4800" dirty="0" err="1" smtClean="0"/>
              <a:t>Scala</a:t>
            </a:r>
            <a:r>
              <a:rPr lang="en-US" sz="4800" dirty="0" smtClean="0"/>
              <a:t> API</a:t>
            </a:r>
          </a:p>
          <a:p>
            <a:pPr>
              <a:defRPr/>
            </a:pPr>
            <a:endParaRPr lang="en-US" sz="4800" dirty="0" smtClean="0"/>
          </a:p>
          <a:p>
            <a:pPr>
              <a:defRPr/>
            </a:pPr>
            <a:r>
              <a:rPr lang="en-US" sz="4800" dirty="0" smtClean="0"/>
              <a:t>Give it a spin! </a:t>
            </a:r>
          </a:p>
          <a:p>
            <a:pPr lvl="1">
              <a:defRPr/>
            </a:pPr>
            <a:r>
              <a:rPr lang="en-US" sz="4800" dirty="0" smtClean="0"/>
              <a:t>Run locally or in a cluster</a:t>
            </a:r>
          </a:p>
          <a:p>
            <a:pPr lvl="1">
              <a:defRPr/>
            </a:pPr>
            <a:endParaRPr lang="en-US" sz="4800" dirty="0"/>
          </a:p>
          <a:p>
            <a:pPr>
              <a:defRPr/>
            </a:pPr>
            <a:r>
              <a:rPr lang="en-US" sz="4800" dirty="0" smtClean="0"/>
              <a:t>Try it out in the hands-on tutorial later today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9600" dirty="0" smtClean="0"/>
              <a:t>Need for a framework …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971800"/>
            <a:ext cx="22390100" cy="9271000"/>
          </a:xfrm>
        </p:spPr>
        <p:txBody>
          <a:bodyPr/>
          <a:lstStyle/>
          <a:p>
            <a:pPr marL="317500" indent="0">
              <a:buFont typeface="Wingdings" charset="0"/>
              <a:buNone/>
              <a:defRPr/>
            </a:pPr>
            <a:r>
              <a:rPr lang="en-US" sz="6600" dirty="0" smtClean="0"/>
              <a:t>… for building such complex stream processing applications</a:t>
            </a:r>
          </a:p>
          <a:p>
            <a:pPr marL="317500" indent="0">
              <a:buFont typeface="Wingdings" charset="0"/>
              <a:buNone/>
              <a:defRPr/>
            </a:pPr>
            <a:endParaRPr lang="en-US" sz="5400" dirty="0"/>
          </a:p>
          <a:p>
            <a:pPr marL="317500" indent="0">
              <a:buFont typeface="Wingdings" charset="0"/>
              <a:buNone/>
              <a:defRPr/>
            </a:pPr>
            <a:endParaRPr lang="en-US" sz="7200" dirty="0" smtClean="0"/>
          </a:p>
          <a:p>
            <a:pPr marL="317500" indent="0">
              <a:buFont typeface="Wingdings" charset="0"/>
              <a:buNone/>
              <a:defRPr/>
            </a:pPr>
            <a:endParaRPr lang="en-US" sz="7200" dirty="0" smtClean="0"/>
          </a:p>
          <a:p>
            <a:pPr marL="317500" indent="0" algn="ctr">
              <a:buFont typeface="Wingdings" charset="0"/>
              <a:buNone/>
              <a:defRPr/>
            </a:pPr>
            <a:r>
              <a:rPr lang="en-US" sz="8000" dirty="0" smtClean="0"/>
              <a:t>But what are the requirements </a:t>
            </a:r>
          </a:p>
          <a:p>
            <a:pPr marL="317500" indent="0" algn="ctr">
              <a:buFont typeface="Wingdings" charset="0"/>
              <a:buNone/>
              <a:defRPr/>
            </a:pPr>
            <a:r>
              <a:rPr lang="en-US" sz="8000" dirty="0" smtClean="0"/>
              <a:t>from such a framework?</a:t>
            </a:r>
            <a:endParaRPr lang="en-US" sz="8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Stream processing framework that is ...</a:t>
            </a:r>
          </a:p>
          <a:p>
            <a:pPr lvl="1">
              <a:defRPr/>
            </a:pPr>
            <a:r>
              <a:rPr lang="en-US" sz="4400" dirty="0" smtClean="0"/>
              <a:t>Scalable </a:t>
            </a:r>
            <a:r>
              <a:rPr lang="en-US" sz="4400" dirty="0"/>
              <a:t>to large clusters </a:t>
            </a:r>
          </a:p>
          <a:p>
            <a:pPr lvl="1">
              <a:defRPr/>
            </a:pPr>
            <a:r>
              <a:rPr lang="en-US" sz="4400" dirty="0" smtClean="0"/>
              <a:t>Achieves second</a:t>
            </a:r>
            <a:r>
              <a:rPr lang="en-US" sz="4400" dirty="0"/>
              <a:t>-scale latencies</a:t>
            </a:r>
          </a:p>
          <a:p>
            <a:pPr lvl="1">
              <a:defRPr/>
            </a:pPr>
            <a:r>
              <a:rPr lang="en-US" sz="4400" dirty="0" smtClean="0"/>
              <a:t>Has simple </a:t>
            </a:r>
            <a:r>
              <a:rPr lang="en-US" sz="4400" dirty="0"/>
              <a:t>programming model </a:t>
            </a:r>
          </a:p>
          <a:p>
            <a:pPr lvl="1">
              <a:defRPr/>
            </a:pPr>
            <a:r>
              <a:rPr lang="en-US" sz="4400" dirty="0" smtClean="0"/>
              <a:t>Integrates </a:t>
            </a:r>
            <a:r>
              <a:rPr lang="en-US" sz="4400" dirty="0"/>
              <a:t>with batch &amp; interactive workloads</a:t>
            </a:r>
          </a:p>
          <a:p>
            <a:pPr lvl="1">
              <a:defRPr/>
            </a:pPr>
            <a:r>
              <a:rPr lang="en-US" sz="4400" dirty="0" smtClean="0"/>
              <a:t>Ensures efficient </a:t>
            </a:r>
            <a:r>
              <a:rPr lang="en-US" sz="4400" dirty="0"/>
              <a:t>fault-tolerance in </a:t>
            </a:r>
            <a:r>
              <a:rPr lang="en-US" sz="4400" dirty="0" err="1"/>
              <a:t>stateful</a:t>
            </a:r>
            <a:r>
              <a:rPr lang="en-US" sz="4400" dirty="0"/>
              <a:t> computations</a:t>
            </a:r>
          </a:p>
          <a:p>
            <a:pPr>
              <a:defRPr/>
            </a:pPr>
            <a:endParaRPr lang="en-US" sz="4000" dirty="0"/>
          </a:p>
          <a:p>
            <a:pPr>
              <a:defRPr/>
            </a:pPr>
            <a:r>
              <a:rPr lang="en-US" sz="4800" dirty="0" smtClean="0"/>
              <a:t>For more information, checkout our paper: </a:t>
            </a:r>
            <a:r>
              <a:rPr lang="en-US" sz="4800" dirty="0" smtClean="0">
                <a:hlinkClick r:id="rId2"/>
              </a:rPr>
              <a:t>http://tinyurl.com/dstreams</a:t>
            </a:r>
            <a:endParaRPr lang="en-US" sz="4800" dirty="0" smtClean="0"/>
          </a:p>
          <a:p>
            <a:pPr>
              <a:defRPr/>
            </a:pPr>
            <a:endParaRPr lang="en-US" sz="4800" dirty="0" smtClean="0"/>
          </a:p>
          <a:p>
            <a:pPr>
              <a:defRPr/>
            </a:pPr>
            <a:endParaRPr lang="en-US" sz="4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2895600"/>
            <a:ext cx="22390100" cy="8915400"/>
          </a:xfrm>
        </p:spPr>
        <p:txBody>
          <a:bodyPr/>
          <a:lstStyle/>
          <a:p>
            <a:pPr marL="571500" indent="-571500">
              <a:lnSpc>
                <a:spcPct val="120000"/>
              </a:lnSpc>
              <a:defRPr/>
            </a:pPr>
            <a:r>
              <a:rPr lang="en-US" sz="6600" b="1" dirty="0" smtClean="0"/>
              <a:t>Scalable</a:t>
            </a:r>
            <a:r>
              <a:rPr lang="en-US" sz="7200" dirty="0" smtClean="0"/>
              <a:t> </a:t>
            </a:r>
            <a:r>
              <a:rPr lang="en-US" sz="4800" dirty="0" smtClean="0"/>
              <a:t>to large clusters </a:t>
            </a:r>
          </a:p>
          <a:p>
            <a:pPr marL="571500" indent="-571500">
              <a:lnSpc>
                <a:spcPct val="120000"/>
              </a:lnSpc>
              <a:defRPr/>
            </a:pPr>
            <a:r>
              <a:rPr lang="en-US" sz="6600" b="1" dirty="0"/>
              <a:t>S</a:t>
            </a:r>
            <a:r>
              <a:rPr lang="en-US" sz="6600" b="1" dirty="0" smtClean="0"/>
              <a:t>econd-scale</a:t>
            </a:r>
            <a:r>
              <a:rPr lang="en-US" sz="4800" dirty="0" smtClean="0"/>
              <a:t> latencies</a:t>
            </a:r>
          </a:p>
          <a:p>
            <a:pPr marL="571500" indent="-571500">
              <a:lnSpc>
                <a:spcPct val="120000"/>
              </a:lnSpc>
              <a:defRPr/>
            </a:pPr>
            <a:r>
              <a:rPr lang="en-US" sz="6600" b="1" dirty="0" smtClean="0"/>
              <a:t>Simple</a:t>
            </a:r>
            <a:r>
              <a:rPr lang="en-US" sz="6600" dirty="0" smtClean="0"/>
              <a:t> </a:t>
            </a:r>
            <a:r>
              <a:rPr lang="en-US" sz="4800" dirty="0" smtClean="0"/>
              <a:t>programming model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Case study: Conviva,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2552700"/>
            <a:ext cx="17881600" cy="9690100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Real-time monitoring of online video metadata</a:t>
            </a:r>
          </a:p>
          <a:p>
            <a:pPr lvl="1">
              <a:defRPr/>
            </a:pPr>
            <a:r>
              <a:rPr lang="en-US" sz="4800" dirty="0" smtClean="0"/>
              <a:t>HBO, ESPN, ABC, </a:t>
            </a:r>
            <a:r>
              <a:rPr lang="en-US" sz="4800" dirty="0" err="1" smtClean="0"/>
              <a:t>SyFy</a:t>
            </a:r>
            <a:r>
              <a:rPr lang="en-US" sz="4800" dirty="0" smtClean="0"/>
              <a:t>, …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sz="4800" dirty="0" smtClean="0"/>
          </a:p>
          <a:p>
            <a:pPr>
              <a:defRPr/>
            </a:pPr>
            <a:endParaRPr lang="en-US" sz="4800" dirty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4800" dirty="0" smtClean="0"/>
              <a:t>Two processing stacks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543800" y="6400800"/>
            <a:ext cx="2057400" cy="3617913"/>
            <a:chOff x="8458200" y="5105400"/>
            <a:chExt cx="3048000" cy="47244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9982200" y="5105400"/>
              <a:ext cx="0" cy="4724400"/>
            </a:xfrm>
            <a:prstGeom prst="line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9982200" y="5105400"/>
              <a:ext cx="1524000" cy="0"/>
            </a:xfrm>
            <a:prstGeom prst="line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9982200" y="9829800"/>
              <a:ext cx="1524000" cy="0"/>
            </a:xfrm>
            <a:prstGeom prst="line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458200" y="7543265"/>
              <a:ext cx="1524000" cy="0"/>
            </a:xfrm>
            <a:prstGeom prst="line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9220" name="TextBox 15"/>
          <p:cNvSpPr txBox="1">
            <a:spLocks noChangeArrowheads="1"/>
          </p:cNvSpPr>
          <p:nvPr/>
        </p:nvSpPr>
        <p:spPr bwMode="auto">
          <a:xfrm>
            <a:off x="24384000" y="4495800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829800" y="5948363"/>
            <a:ext cx="12774613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693738" indent="-404813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4300">
                <a:latin typeface="Calibri" charset="0"/>
                <a:cs typeface="Calibri" charset="0"/>
              </a:rPr>
              <a:t>Custom-built distributed stream processing system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4300">
                <a:latin typeface="Calibri" charset="0"/>
                <a:cs typeface="Calibri" charset="0"/>
              </a:rPr>
              <a:t>1000s complex metrics on millions of video sessions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4300">
                <a:latin typeface="Calibri" charset="0"/>
                <a:cs typeface="Calibri" charset="0"/>
              </a:rPr>
              <a:t>Requires many dozens of nodes for processing</a:t>
            </a:r>
          </a:p>
          <a:p>
            <a:pPr eaLnBrk="1" hangingPunct="1"/>
            <a:endParaRPr lang="en-US" sz="4300">
              <a:latin typeface="Calibri" charset="0"/>
              <a:cs typeface="Calibri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36150" y="9580563"/>
            <a:ext cx="11618913" cy="2078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00" dirty="0" err="1">
                <a:latin typeface="Corbel"/>
                <a:cs typeface="Corbel"/>
              </a:rPr>
              <a:t>Hadoop</a:t>
            </a:r>
            <a:r>
              <a:rPr lang="en-US" sz="4300" dirty="0">
                <a:latin typeface="Corbel"/>
                <a:cs typeface="Corbel"/>
              </a:rPr>
              <a:t> backend for offline analysis</a:t>
            </a:r>
          </a:p>
          <a:p>
            <a:pPr marL="695325" indent="-407988">
              <a:buFont typeface="Arial"/>
              <a:buChar char="•"/>
              <a:defRPr/>
            </a:pPr>
            <a:r>
              <a:rPr lang="en-US" sz="4300" dirty="0">
                <a:latin typeface="Corbel"/>
                <a:cs typeface="Corbel"/>
              </a:rPr>
              <a:t>Generating daily and monthly reports</a:t>
            </a:r>
          </a:p>
          <a:p>
            <a:pPr marL="695325" indent="-407988">
              <a:buFont typeface="Arial"/>
              <a:buChar char="•"/>
              <a:defRPr/>
            </a:pPr>
            <a:r>
              <a:rPr lang="en-US" sz="4300" b="1" dirty="0">
                <a:latin typeface="Corbel"/>
                <a:cs typeface="Corbel"/>
              </a:rPr>
              <a:t>Similar computation as the streaming system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21"/>
          <p:cNvGrpSpPr>
            <a:grpSpLocks/>
          </p:cNvGrpSpPr>
          <p:nvPr/>
        </p:nvGrpSpPr>
        <p:grpSpPr bwMode="auto">
          <a:xfrm>
            <a:off x="7543800" y="6400800"/>
            <a:ext cx="2057400" cy="3617913"/>
            <a:chOff x="8458200" y="5105400"/>
            <a:chExt cx="3048000" cy="4724400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9982200" y="5105400"/>
              <a:ext cx="0" cy="4724400"/>
            </a:xfrm>
            <a:prstGeom prst="line">
              <a:avLst/>
            </a:prstGeom>
            <a:solidFill>
              <a:srgbClr val="000000"/>
            </a:solidFill>
            <a:ln w="5715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9982200" y="5105400"/>
              <a:ext cx="1524000" cy="0"/>
            </a:xfrm>
            <a:prstGeom prst="line">
              <a:avLst/>
            </a:prstGeom>
            <a:solidFill>
              <a:srgbClr val="000000"/>
            </a:solidFill>
            <a:ln w="5715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9982200" y="9829800"/>
              <a:ext cx="1524000" cy="0"/>
            </a:xfrm>
            <a:prstGeom prst="line">
              <a:avLst/>
            </a:prstGeom>
            <a:solidFill>
              <a:srgbClr val="000000"/>
            </a:solidFill>
            <a:ln w="5715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8458200" y="7543265"/>
              <a:ext cx="1524000" cy="0"/>
            </a:xfrm>
            <a:prstGeom prst="line">
              <a:avLst/>
            </a:prstGeom>
            <a:solidFill>
              <a:srgbClr val="000000"/>
            </a:solidFill>
            <a:ln w="5715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7" name="TextBox 26"/>
          <p:cNvSpPr txBox="1"/>
          <p:nvPr/>
        </p:nvSpPr>
        <p:spPr>
          <a:xfrm>
            <a:off x="9829800" y="5948363"/>
            <a:ext cx="12774613" cy="2738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Custom-built distributed stream processing system</a:t>
            </a:r>
          </a:p>
          <a:p>
            <a:pPr marL="693738" lvl="1" indent="-404813">
              <a:buFont typeface="Arial"/>
              <a:buChar char="•"/>
              <a:defRPr/>
            </a:pPr>
            <a:r>
              <a:rPr lang="en-US" sz="4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1000s complex metrics on millions of videos sessions</a:t>
            </a:r>
          </a:p>
          <a:p>
            <a:pPr marL="693738" lvl="1" indent="-404813">
              <a:buFont typeface="Arial"/>
              <a:buChar char="•"/>
              <a:defRPr/>
            </a:pPr>
            <a:r>
              <a:rPr lang="en-US" sz="4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Requires many dozens of nodes for processing</a:t>
            </a:r>
          </a:p>
          <a:p>
            <a:pPr>
              <a:defRPr/>
            </a:pPr>
            <a:endParaRPr lang="en-US" sz="43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36150" y="9580563"/>
            <a:ext cx="11618913" cy="2078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Hadoop</a:t>
            </a:r>
            <a:r>
              <a:rPr lang="en-US" sz="43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 backend for offline analysis</a:t>
            </a:r>
          </a:p>
          <a:p>
            <a:pPr marL="695325" indent="-407988">
              <a:buFont typeface="Arial"/>
              <a:buChar char="•"/>
              <a:defRPr/>
            </a:pPr>
            <a:r>
              <a:rPr lang="en-US" sz="43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Generating daily and monthly reports</a:t>
            </a:r>
          </a:p>
          <a:p>
            <a:pPr marL="695325" indent="-407988">
              <a:buFont typeface="Arial"/>
              <a:buChar char="•"/>
              <a:defRPr/>
            </a:pPr>
            <a:r>
              <a:rPr lang="en-US" sz="4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Similar computation as the streaming system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Case study: </a:t>
            </a:r>
            <a:r>
              <a:rPr lang="en-US" dirty="0" smtClean="0">
                <a:solidFill>
                  <a:srgbClr val="B50B1B"/>
                </a:solidFill>
              </a:rPr>
              <a:t>XYZ, Inc. </a:t>
            </a:r>
            <a:endParaRPr lang="en-US" dirty="0">
              <a:solidFill>
                <a:srgbClr val="B50B1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2552700"/>
            <a:ext cx="21082000" cy="9690100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B50B1B"/>
                </a:solidFill>
              </a:rPr>
              <a:t>Any company who wants to process live streaming data has this problem</a:t>
            </a:r>
          </a:p>
          <a:p>
            <a:pPr>
              <a:defRPr/>
            </a:pPr>
            <a:r>
              <a:rPr lang="en-US" sz="4800" dirty="0" smtClean="0">
                <a:solidFill>
                  <a:srgbClr val="B50B1B"/>
                </a:solidFill>
              </a:rPr>
              <a:t>Twice </a:t>
            </a:r>
            <a:r>
              <a:rPr lang="en-US" sz="4800" dirty="0" smtClean="0"/>
              <a:t>the effort to implement any new function</a:t>
            </a:r>
            <a:endParaRPr lang="en-US" sz="4800" dirty="0" smtClean="0">
              <a:solidFill>
                <a:srgbClr val="B50B1B"/>
              </a:solidFill>
            </a:endParaRPr>
          </a:p>
          <a:p>
            <a:pPr>
              <a:defRPr/>
            </a:pPr>
            <a:r>
              <a:rPr lang="en-US" sz="4800" dirty="0" smtClean="0">
                <a:solidFill>
                  <a:srgbClr val="B50B1B"/>
                </a:solidFill>
              </a:rPr>
              <a:t>Twice </a:t>
            </a:r>
            <a:r>
              <a:rPr lang="en-US" sz="4800" dirty="0" smtClean="0">
                <a:solidFill>
                  <a:schemeClr val="tx1"/>
                </a:solidFill>
              </a:rPr>
              <a:t>the </a:t>
            </a:r>
            <a:r>
              <a:rPr lang="en-US" sz="4800" dirty="0" smtClean="0"/>
              <a:t>number of bugs to solve </a:t>
            </a:r>
          </a:p>
          <a:p>
            <a:pPr>
              <a:defRPr/>
            </a:pPr>
            <a:r>
              <a:rPr lang="en-US" sz="4800" dirty="0" smtClean="0">
                <a:solidFill>
                  <a:srgbClr val="B50B1B"/>
                </a:solidFill>
              </a:rPr>
              <a:t>Twice </a:t>
            </a:r>
            <a:r>
              <a:rPr lang="en-US" sz="4800" dirty="0" smtClean="0"/>
              <a:t>the headache</a:t>
            </a:r>
          </a:p>
          <a:p>
            <a:pPr>
              <a:defRPr/>
            </a:pPr>
            <a:endParaRPr lang="en-US" sz="4800" dirty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4800" dirty="0" smtClean="0">
                <a:solidFill>
                  <a:srgbClr val="7F7F7F"/>
                </a:solidFill>
              </a:rPr>
              <a:t>Two processing stacks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0246" name="TextBox 15"/>
          <p:cNvSpPr txBox="1">
            <a:spLocks noChangeArrowheads="1"/>
          </p:cNvSpPr>
          <p:nvPr/>
        </p:nvSpPr>
        <p:spPr bwMode="auto">
          <a:xfrm>
            <a:off x="24384000" y="4495800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7376775" y="4330700"/>
            <a:ext cx="4873625" cy="7556500"/>
            <a:chOff x="11963400" y="4321619"/>
            <a:chExt cx="4953000" cy="76797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63400" y="4321619"/>
              <a:ext cx="4953000" cy="3962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63400" y="8038941"/>
              <a:ext cx="4953000" cy="39624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1807825" y="5546725"/>
            <a:ext cx="4346575" cy="6061075"/>
            <a:chOff x="17589846" y="4806020"/>
            <a:chExt cx="5102898" cy="7192997"/>
          </a:xfrm>
        </p:grpSpPr>
        <p:pic>
          <p:nvPicPr>
            <p:cNvPr id="10249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7906">
              <a:off x="17589846" y="5383296"/>
              <a:ext cx="1905000" cy="226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5253">
              <a:off x="20647698" y="4806020"/>
              <a:ext cx="1905000" cy="226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7906">
              <a:off x="17729892" y="9731160"/>
              <a:ext cx="1905000" cy="226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5253">
              <a:off x="20787744" y="9153885"/>
              <a:ext cx="1905000" cy="226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2895600"/>
            <a:ext cx="22390100" cy="8915400"/>
          </a:xfrm>
        </p:spPr>
        <p:txBody>
          <a:bodyPr/>
          <a:lstStyle/>
          <a:p>
            <a:pPr marL="571500" indent="-571500">
              <a:lnSpc>
                <a:spcPct val="120000"/>
              </a:lnSpc>
              <a:defRPr/>
            </a:pPr>
            <a:r>
              <a:rPr lang="en-US" sz="6600" b="1" dirty="0" smtClean="0"/>
              <a:t>Scalable</a:t>
            </a:r>
            <a:r>
              <a:rPr lang="en-US" sz="7200" dirty="0" smtClean="0"/>
              <a:t> </a:t>
            </a:r>
            <a:r>
              <a:rPr lang="en-US" sz="4800" dirty="0" smtClean="0"/>
              <a:t>to large clusters </a:t>
            </a:r>
          </a:p>
          <a:p>
            <a:pPr marL="571500" indent="-571500">
              <a:lnSpc>
                <a:spcPct val="120000"/>
              </a:lnSpc>
              <a:defRPr/>
            </a:pPr>
            <a:r>
              <a:rPr lang="en-US" sz="6600" b="1" dirty="0"/>
              <a:t>S</a:t>
            </a:r>
            <a:r>
              <a:rPr lang="en-US" sz="6600" b="1" dirty="0" smtClean="0"/>
              <a:t>econd-scale</a:t>
            </a:r>
            <a:r>
              <a:rPr lang="en-US" sz="4800" dirty="0" smtClean="0"/>
              <a:t> latencies</a:t>
            </a:r>
          </a:p>
          <a:p>
            <a:pPr marL="571500" indent="-571500">
              <a:lnSpc>
                <a:spcPct val="120000"/>
              </a:lnSpc>
              <a:defRPr/>
            </a:pPr>
            <a:r>
              <a:rPr lang="en-US" sz="6600" b="1" dirty="0" smtClean="0"/>
              <a:t>Simple</a:t>
            </a:r>
            <a:r>
              <a:rPr lang="en-US" sz="6600" dirty="0" smtClean="0"/>
              <a:t> </a:t>
            </a:r>
            <a:r>
              <a:rPr lang="en-US" sz="4800" dirty="0" smtClean="0"/>
              <a:t>programming model </a:t>
            </a:r>
          </a:p>
          <a:p>
            <a:pPr marL="571500" indent="-571500">
              <a:lnSpc>
                <a:spcPct val="120000"/>
              </a:lnSpc>
              <a:defRPr/>
            </a:pPr>
            <a:r>
              <a:rPr lang="en-US" sz="6600" b="1" dirty="0" smtClean="0">
                <a:solidFill>
                  <a:srgbClr val="B50B1B"/>
                </a:solidFill>
              </a:rPr>
              <a:t>Integrated</a:t>
            </a:r>
            <a:r>
              <a:rPr lang="en-US" sz="6600" dirty="0" smtClean="0">
                <a:solidFill>
                  <a:srgbClr val="B50B1B"/>
                </a:solidFill>
              </a:rPr>
              <a:t> </a:t>
            </a:r>
            <a:r>
              <a:rPr lang="en-US" sz="4800" dirty="0" smtClean="0">
                <a:solidFill>
                  <a:srgbClr val="B50B1B"/>
                </a:solidFill>
              </a:rPr>
              <a:t>with batch &amp; interactive </a:t>
            </a:r>
            <a:r>
              <a:rPr lang="en-US" sz="4800" dirty="0">
                <a:solidFill>
                  <a:srgbClr val="B50B1B"/>
                </a:solidFill>
              </a:rPr>
              <a:t>processing</a:t>
            </a:r>
            <a:endParaRPr lang="en-US" sz="4800" dirty="0" smtClean="0">
              <a:solidFill>
                <a:srgbClr val="B50B1B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21945600" cy="2286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Stateful</a:t>
            </a:r>
            <a:r>
              <a:rPr lang="en-US" dirty="0"/>
              <a:t> </a:t>
            </a:r>
            <a:r>
              <a:rPr lang="en-US" dirty="0" smtClean="0"/>
              <a:t>Stream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2552700"/>
            <a:ext cx="12166600" cy="9690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/>
              <a:t>Traditional streaming systems have a event-driven </a:t>
            </a:r>
            <a:r>
              <a:rPr lang="en-US" sz="4800" b="1" dirty="0" smtClean="0"/>
              <a:t>record-at-a-time</a:t>
            </a:r>
            <a:r>
              <a:rPr lang="en-US" sz="4800" dirty="0" smtClean="0"/>
              <a:t> processing model</a:t>
            </a:r>
          </a:p>
          <a:p>
            <a:pPr lvl="1">
              <a:defRPr/>
            </a:pPr>
            <a:r>
              <a:rPr lang="en-US" sz="4400" dirty="0" smtClean="0"/>
              <a:t>Each node has mutable state</a:t>
            </a:r>
          </a:p>
          <a:p>
            <a:pPr lvl="1">
              <a:defRPr/>
            </a:pPr>
            <a:r>
              <a:rPr lang="en-US" sz="4400" dirty="0" smtClean="0"/>
              <a:t>For each record, update state &amp; send new records</a:t>
            </a:r>
          </a:p>
          <a:p>
            <a:pPr lvl="1">
              <a:defRPr/>
            </a:pPr>
            <a:endParaRPr lang="en-US" sz="4800" dirty="0"/>
          </a:p>
          <a:p>
            <a:pPr>
              <a:defRPr/>
            </a:pPr>
            <a:r>
              <a:rPr lang="en-US" sz="4800" dirty="0" smtClean="0"/>
              <a:t>State is lost if node dies!</a:t>
            </a:r>
          </a:p>
          <a:p>
            <a:pPr>
              <a:defRPr/>
            </a:pPr>
            <a:endParaRPr lang="en-US" sz="4800" dirty="0"/>
          </a:p>
          <a:p>
            <a:pPr>
              <a:defRPr/>
            </a:pPr>
            <a:r>
              <a:rPr lang="en-US" sz="4800" dirty="0" smtClean="0"/>
              <a:t>Making </a:t>
            </a:r>
            <a:r>
              <a:rPr lang="en-US" sz="4800" dirty="0" err="1" smtClean="0"/>
              <a:t>stateful</a:t>
            </a:r>
            <a:r>
              <a:rPr lang="en-US" sz="4800" dirty="0" smtClean="0"/>
              <a:t> stream processing be fault-tolerant is challenging</a:t>
            </a:r>
            <a:endParaRPr lang="en-US" sz="4800" dirty="0"/>
          </a:p>
        </p:txBody>
      </p:sp>
      <p:grpSp>
        <p:nvGrpSpPr>
          <p:cNvPr id="12291" name="Group 60"/>
          <p:cNvGrpSpPr>
            <a:grpSpLocks/>
          </p:cNvGrpSpPr>
          <p:nvPr/>
        </p:nvGrpSpPr>
        <p:grpSpPr bwMode="auto">
          <a:xfrm>
            <a:off x="12834938" y="2667000"/>
            <a:ext cx="10787062" cy="7191375"/>
            <a:chOff x="11775991" y="4648200"/>
            <a:chExt cx="10787134" cy="7190707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16603610" y="8610232"/>
              <a:ext cx="2370154" cy="182863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294" name="Picture 3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2977" y="7293667"/>
              <a:ext cx="2571328" cy="206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5044" y="5679338"/>
              <a:ext cx="2571328" cy="206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6" name="Group 38"/>
            <p:cNvGrpSpPr>
              <a:grpSpLocks/>
            </p:cNvGrpSpPr>
            <p:nvPr/>
          </p:nvGrpSpPr>
          <p:grpSpPr bwMode="auto">
            <a:xfrm>
              <a:off x="15711471" y="5553798"/>
              <a:ext cx="1361531" cy="997598"/>
              <a:chOff x="10831048" y="7049891"/>
              <a:chExt cx="1361531" cy="9975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0831006" y="7050672"/>
                <a:ext cx="1362084" cy="99685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17709" tIns="108855" rIns="217709" bIns="108855" anchor="ctr"/>
              <a:lstStyle/>
              <a:p>
                <a:pPr algn="ctr">
                  <a:defRPr/>
                </a:pPr>
                <a:endParaRPr lang="en-US" sz="450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0831006" y="7655453"/>
                <a:ext cx="1362084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831006" y="7452271"/>
                <a:ext cx="1362084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0831006" y="7858634"/>
                <a:ext cx="1362084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0831006" y="7247504"/>
                <a:ext cx="1362084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97" name="Group 39"/>
            <p:cNvGrpSpPr>
              <a:grpSpLocks/>
            </p:cNvGrpSpPr>
            <p:nvPr/>
          </p:nvGrpSpPr>
          <p:grpSpPr bwMode="auto">
            <a:xfrm>
              <a:off x="19832273" y="7010400"/>
              <a:ext cx="1361531" cy="997598"/>
              <a:chOff x="16944568" y="7932179"/>
              <a:chExt cx="1361531" cy="99759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944902" y="7931960"/>
                <a:ext cx="1360497" cy="99844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17709" tIns="108855" rIns="217709" bIns="108855" anchor="ctr"/>
              <a:lstStyle/>
              <a:p>
                <a:pPr algn="ctr">
                  <a:defRPr/>
                </a:pPr>
                <a:endParaRPr lang="en-US" sz="450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16944902" y="8536742"/>
                <a:ext cx="1360497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944902" y="8333561"/>
                <a:ext cx="1360497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944902" y="8741510"/>
                <a:ext cx="1360497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6944902" y="8130380"/>
                <a:ext cx="1360497" cy="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>
              <a:off x="13403189" y="6629216"/>
              <a:ext cx="1301759" cy="1746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/>
            <p:cNvSpPr/>
            <p:nvPr/>
          </p:nvSpPr>
          <p:spPr>
            <a:xfrm>
              <a:off x="14722411" y="5605374"/>
              <a:ext cx="792167" cy="788914"/>
            </a:xfrm>
            <a:prstGeom prst="arc">
              <a:avLst>
                <a:gd name="adj1" fmla="val 2504094"/>
                <a:gd name="adj2" fmla="val 19406337"/>
              </a:avLst>
            </a:prstGeom>
            <a:ln w="57150" cmpd="sng">
              <a:solidFill>
                <a:schemeClr val="tx1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217709" tIns="108855" rIns="217709" bIns="108855" anchor="ctr"/>
            <a:lstStyle/>
            <a:p>
              <a:pPr algn="ctr">
                <a:defRPr/>
              </a:pPr>
              <a:endParaRPr lang="en-US" sz="45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6679811" y="6781602"/>
              <a:ext cx="2293953" cy="1371473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>
              <a:off x="18848350" y="7218124"/>
              <a:ext cx="792168" cy="790502"/>
            </a:xfrm>
            <a:prstGeom prst="arc">
              <a:avLst>
                <a:gd name="adj1" fmla="val 2504094"/>
                <a:gd name="adj2" fmla="val 19406337"/>
              </a:avLst>
            </a:prstGeom>
            <a:ln w="57150" cmpd="sng">
              <a:solidFill>
                <a:schemeClr val="tx1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217709" tIns="108855" rIns="217709" bIns="108855" anchor="ctr"/>
            <a:lstStyle/>
            <a:p>
              <a:pPr algn="ctr">
                <a:defRPr/>
              </a:pPr>
              <a:endParaRPr lang="en-US" sz="45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2302" name="TextBox 21"/>
            <p:cNvSpPr txBox="1">
              <a:spLocks noChangeArrowheads="1"/>
            </p:cNvSpPr>
            <p:nvPr/>
          </p:nvSpPr>
          <p:spPr bwMode="auto">
            <a:xfrm>
              <a:off x="14555391" y="4648200"/>
              <a:ext cx="3702658" cy="91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17709" tIns="108855" rIns="217709" bIns="108855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500">
                  <a:latin typeface="Calibri" charset="0"/>
                  <a:cs typeface="Calibri" charset="0"/>
                </a:rPr>
                <a:t>mutable state</a:t>
              </a:r>
            </a:p>
          </p:txBody>
        </p:sp>
        <p:sp>
          <p:nvSpPr>
            <p:cNvPr id="12303" name="TextBox 23"/>
            <p:cNvSpPr txBox="1">
              <a:spLocks noChangeArrowheads="1"/>
            </p:cNvSpPr>
            <p:nvPr/>
          </p:nvSpPr>
          <p:spPr bwMode="auto">
            <a:xfrm>
              <a:off x="14681680" y="7487454"/>
              <a:ext cx="2133352" cy="824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5313" rIns="0" bIns="65313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4500">
                  <a:latin typeface="Calibri" charset="0"/>
                  <a:cs typeface="Calibri" charset="0"/>
                </a:rPr>
                <a:t>node 1</a:t>
              </a:r>
            </a:p>
          </p:txBody>
        </p:sp>
        <p:sp>
          <p:nvSpPr>
            <p:cNvPr id="12304" name="TextBox 24"/>
            <p:cNvSpPr txBox="1">
              <a:spLocks noChangeArrowheads="1"/>
            </p:cNvSpPr>
            <p:nvPr/>
          </p:nvSpPr>
          <p:spPr bwMode="auto">
            <a:xfrm>
              <a:off x="18821400" y="9060692"/>
              <a:ext cx="2133352" cy="824399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65313" rIns="0" bIns="65313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4500">
                  <a:latin typeface="Calibri" charset="0"/>
                  <a:cs typeface="Calibri" charset="0"/>
                </a:rPr>
                <a:t>node 3</a:t>
              </a:r>
            </a:p>
          </p:txBody>
        </p:sp>
        <p:sp>
          <p:nvSpPr>
            <p:cNvPr id="12305" name="TextBox 25"/>
            <p:cNvSpPr txBox="1">
              <a:spLocks noChangeArrowheads="1"/>
            </p:cNvSpPr>
            <p:nvPr/>
          </p:nvSpPr>
          <p:spPr bwMode="auto">
            <a:xfrm>
              <a:off x="11775991" y="5786569"/>
              <a:ext cx="1986582" cy="1604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08855" rIns="217709" bIns="108855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4500">
                  <a:latin typeface="Calibri" charset="0"/>
                  <a:cs typeface="Calibri" charset="0"/>
                </a:rPr>
                <a:t>input </a:t>
              </a:r>
            </a:p>
            <a:p>
              <a:pPr algn="ctr" eaLnBrk="1" hangingPunct="1"/>
              <a:r>
                <a:rPr lang="en-US" sz="4500">
                  <a:latin typeface="Calibri" charset="0"/>
                  <a:cs typeface="Calibri" charset="0"/>
                </a:rPr>
                <a:t>records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0954977" y="8419750"/>
              <a:ext cx="1608148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307" name="Picture 29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3530" y="9243126"/>
              <a:ext cx="2571328" cy="206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8" name="Group 28"/>
            <p:cNvGrpSpPr>
              <a:grpSpLocks/>
            </p:cNvGrpSpPr>
            <p:nvPr/>
          </p:nvGrpSpPr>
          <p:grpSpPr bwMode="auto">
            <a:xfrm>
              <a:off x="15672826" y="9072290"/>
              <a:ext cx="1361531" cy="997598"/>
              <a:chOff x="10792403" y="10568383"/>
              <a:chExt cx="1361531" cy="99759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0792906" y="10568245"/>
                <a:ext cx="1360497" cy="99844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17709" tIns="108855" rIns="217709" bIns="108855" anchor="ctr"/>
              <a:lstStyle/>
              <a:p>
                <a:pPr algn="ctr">
                  <a:defRPr/>
                </a:pPr>
                <a:endParaRPr lang="en-US" sz="450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0792906" y="11173026"/>
                <a:ext cx="1360497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0792906" y="10969845"/>
                <a:ext cx="1360497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0792906" y="11377795"/>
                <a:ext cx="1360497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0792906" y="10768251"/>
                <a:ext cx="1360497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Arc 35"/>
            <p:cNvSpPr/>
            <p:nvPr/>
          </p:nvSpPr>
          <p:spPr>
            <a:xfrm>
              <a:off x="14689072" y="9127709"/>
              <a:ext cx="792168" cy="790502"/>
            </a:xfrm>
            <a:prstGeom prst="arc">
              <a:avLst>
                <a:gd name="adj1" fmla="val 2504094"/>
                <a:gd name="adj2" fmla="val 19406337"/>
              </a:avLst>
            </a:prstGeom>
            <a:ln w="57150" cmpd="sng">
              <a:solidFill>
                <a:schemeClr val="tx1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217709" tIns="108855" rIns="217709" bIns="108855" anchor="ctr"/>
            <a:lstStyle/>
            <a:p>
              <a:pPr algn="ctr">
                <a:defRPr/>
              </a:pPr>
              <a:endParaRPr lang="en-US" sz="45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2310" name="TextBox 36"/>
            <p:cNvSpPr txBox="1">
              <a:spLocks noChangeArrowheads="1"/>
            </p:cNvSpPr>
            <p:nvPr/>
          </p:nvSpPr>
          <p:spPr bwMode="auto">
            <a:xfrm>
              <a:off x="14661952" y="11014508"/>
              <a:ext cx="2133352" cy="824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5313" rIns="0" bIns="65313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4500">
                  <a:latin typeface="Calibri" charset="0"/>
                  <a:cs typeface="Calibri" charset="0"/>
                </a:rPr>
                <a:t>node 2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3403189" y="10195998"/>
              <a:ext cx="1258896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12" name="TextBox 48"/>
            <p:cNvSpPr txBox="1">
              <a:spLocks noChangeArrowheads="1"/>
            </p:cNvSpPr>
            <p:nvPr/>
          </p:nvSpPr>
          <p:spPr bwMode="auto">
            <a:xfrm>
              <a:off x="11840628" y="9367969"/>
              <a:ext cx="1986582" cy="1604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08855" rIns="217709" bIns="108855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4500">
                  <a:latin typeface="Calibri" charset="0"/>
                  <a:cs typeface="Calibri" charset="0"/>
                </a:rPr>
                <a:t>input </a:t>
              </a:r>
            </a:p>
            <a:p>
              <a:pPr algn="ctr" eaLnBrk="1" hangingPunct="1"/>
              <a:r>
                <a:rPr lang="en-US" sz="4500">
                  <a:latin typeface="Calibri" charset="0"/>
                  <a:cs typeface="Calibri" charset="0"/>
                </a:rPr>
                <a:t>records</a:t>
              </a:r>
            </a:p>
          </p:txBody>
        </p:sp>
      </p:grp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7475200" y="12712700"/>
            <a:ext cx="56896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9785054-2D5C-EA46-84B9-22F0A59151F5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Title &amp; Subtitle 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light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Title &amp; Bullets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xpo">
    <a:dk1>
      <a:sysClr val="windowText" lastClr="000000"/>
    </a:dk1>
    <a:lt1>
      <a:sysClr val="window" lastClr="FFFFFF"/>
    </a:lt1>
    <a:dk2>
      <a:srgbClr val="263B86"/>
    </a:dk2>
    <a:lt2>
      <a:srgbClr val="76B6F2"/>
    </a:lt2>
    <a:accent1>
      <a:srgbClr val="FBC01E"/>
    </a:accent1>
    <a:accent2>
      <a:srgbClr val="EFE1A2"/>
    </a:accent2>
    <a:accent3>
      <a:srgbClr val="FA8716"/>
    </a:accent3>
    <a:accent4>
      <a:srgbClr val="BE0204"/>
    </a:accent4>
    <a:accent5>
      <a:srgbClr val="640F10"/>
    </a:accent5>
    <a:accent6>
      <a:srgbClr val="7E13E3"/>
    </a:accent6>
    <a:hlink>
      <a:srgbClr val="D2D200"/>
    </a:hlink>
    <a:folHlink>
      <a:srgbClr val="D0B9F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xpo">
    <a:fillStyleLst>
      <a:solidFill>
        <a:schemeClr val="phClr"/>
      </a:solidFill>
      <a:gradFill rotWithShape="1">
        <a:gsLst>
          <a:gs pos="0">
            <a:schemeClr val="phClr">
              <a:tint val="100000"/>
              <a:satMod val="130000"/>
            </a:schemeClr>
          </a:gs>
          <a:gs pos="100000">
            <a:schemeClr val="phClr">
              <a:tint val="50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93000"/>
              <a:satMod val="130000"/>
            </a:schemeClr>
          </a:gs>
          <a:gs pos="60000">
            <a:schemeClr val="phClr">
              <a:tint val="80000"/>
              <a:shade val="93000"/>
              <a:satMod val="130000"/>
            </a:schemeClr>
          </a:gs>
          <a:gs pos="100000">
            <a:schemeClr val="phClr">
              <a:tint val="50000"/>
              <a:shade val="94000"/>
              <a:alpha val="100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34925" cap="flat" cmpd="sng" algn="ctr"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/>
            </a:gs>
            <a:gs pos="100000">
              <a:schemeClr val="accent1">
                <a:lumMod val="50000"/>
              </a:schemeClr>
            </a:gs>
          </a:gsLst>
          <a:lin ang="18600000" scaled="0"/>
        </a:gra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a:effectStyle>
      <a:effectStyle>
        <a:effectLst>
          <a:innerShdw blurRad="50800" dist="25400" dir="16200000">
            <a:srgbClr val="C0C0C0">
              <a:alpha val="75000"/>
            </a:srgbClr>
          </a:innerShdw>
          <a:reflection blurRad="63500" stA="40000" endPos="50000" dist="127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>
        <a:blip xmlns:r="http://schemas.openxmlformats.org/officeDocument/2006/relationships" r:embed="rId1"/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Expo">
    <a:dk1>
      <a:sysClr val="windowText" lastClr="000000"/>
    </a:dk1>
    <a:lt1>
      <a:sysClr val="window" lastClr="FFFFFF"/>
    </a:lt1>
    <a:dk2>
      <a:srgbClr val="263B86"/>
    </a:dk2>
    <a:lt2>
      <a:srgbClr val="76B6F2"/>
    </a:lt2>
    <a:accent1>
      <a:srgbClr val="FBC01E"/>
    </a:accent1>
    <a:accent2>
      <a:srgbClr val="EFE1A2"/>
    </a:accent2>
    <a:accent3>
      <a:srgbClr val="FA8716"/>
    </a:accent3>
    <a:accent4>
      <a:srgbClr val="BE0204"/>
    </a:accent4>
    <a:accent5>
      <a:srgbClr val="640F10"/>
    </a:accent5>
    <a:accent6>
      <a:srgbClr val="7E13E3"/>
    </a:accent6>
    <a:hlink>
      <a:srgbClr val="D2D200"/>
    </a:hlink>
    <a:folHlink>
      <a:srgbClr val="D0B9F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xpo">
    <a:fillStyleLst>
      <a:solidFill>
        <a:schemeClr val="phClr"/>
      </a:solidFill>
      <a:gradFill rotWithShape="1">
        <a:gsLst>
          <a:gs pos="0">
            <a:schemeClr val="phClr">
              <a:tint val="100000"/>
              <a:satMod val="130000"/>
            </a:schemeClr>
          </a:gs>
          <a:gs pos="100000">
            <a:schemeClr val="phClr">
              <a:tint val="50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93000"/>
              <a:satMod val="130000"/>
            </a:schemeClr>
          </a:gs>
          <a:gs pos="60000">
            <a:schemeClr val="phClr">
              <a:tint val="80000"/>
              <a:shade val="93000"/>
              <a:satMod val="130000"/>
            </a:schemeClr>
          </a:gs>
          <a:gs pos="100000">
            <a:schemeClr val="phClr">
              <a:tint val="50000"/>
              <a:shade val="94000"/>
              <a:alpha val="100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34925" cap="flat" cmpd="sng" algn="ctr"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/>
            </a:gs>
            <a:gs pos="100000">
              <a:schemeClr val="accent1">
                <a:lumMod val="50000"/>
              </a:schemeClr>
            </a:gs>
          </a:gsLst>
          <a:lin ang="18600000" scaled="0"/>
        </a:gra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a:effectStyle>
      <a:effectStyle>
        <a:effectLst>
          <a:innerShdw blurRad="50800" dist="25400" dir="16200000">
            <a:srgbClr val="C0C0C0">
              <a:alpha val="75000"/>
            </a:srgbClr>
          </a:innerShdw>
          <a:reflection blurRad="63500" stA="40000" endPos="50000" dist="127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>
        <a:blip xmlns:r="http://schemas.openxmlformats.org/officeDocument/2006/relationships" r:embed="rId1"/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Story">
    <a:dk1>
      <a:sysClr val="windowText" lastClr="000000"/>
    </a:dk1>
    <a:lt1>
      <a:sysClr val="window" lastClr="FFFFFF"/>
    </a:lt1>
    <a:dk2>
      <a:srgbClr val="212121"/>
    </a:dk2>
    <a:lt2>
      <a:srgbClr val="CDD4D7"/>
    </a:lt2>
    <a:accent1>
      <a:srgbClr val="1D86CD"/>
    </a:accent1>
    <a:accent2>
      <a:srgbClr val="732E9A"/>
    </a:accent2>
    <a:accent3>
      <a:srgbClr val="B50B1B"/>
    </a:accent3>
    <a:accent4>
      <a:srgbClr val="E8950E"/>
    </a:accent4>
    <a:accent5>
      <a:srgbClr val="55992B"/>
    </a:accent5>
    <a:accent6>
      <a:srgbClr val="2C9C89"/>
    </a:accent6>
    <a:hlink>
      <a:srgbClr val="EC4D4D"/>
    </a:hlink>
    <a:folHlink>
      <a:srgbClr val="F8CE8A"/>
    </a:folHlink>
  </a:clrScheme>
  <a:fontScheme name="Title &amp; Bullets light">
    <a:majorFont>
      <a:latin typeface="Arial"/>
      <a:ea typeface="ヒラギノ角ゴ ProN W6"/>
      <a:cs typeface="ヒラギノ角ゴ ProN W6"/>
    </a:majorFont>
    <a:minorFont>
      <a:latin typeface="Arial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tory">
    <a:dk1>
      <a:sysClr val="windowText" lastClr="000000"/>
    </a:dk1>
    <a:lt1>
      <a:sysClr val="window" lastClr="FFFFFF"/>
    </a:lt1>
    <a:dk2>
      <a:srgbClr val="212121"/>
    </a:dk2>
    <a:lt2>
      <a:srgbClr val="CDD4D7"/>
    </a:lt2>
    <a:accent1>
      <a:srgbClr val="1D86CD"/>
    </a:accent1>
    <a:accent2>
      <a:srgbClr val="732E9A"/>
    </a:accent2>
    <a:accent3>
      <a:srgbClr val="B50B1B"/>
    </a:accent3>
    <a:accent4>
      <a:srgbClr val="E8950E"/>
    </a:accent4>
    <a:accent5>
      <a:srgbClr val="55992B"/>
    </a:accent5>
    <a:accent6>
      <a:srgbClr val="2C9C89"/>
    </a:accent6>
    <a:hlink>
      <a:srgbClr val="EC4D4D"/>
    </a:hlink>
    <a:folHlink>
      <a:srgbClr val="F8CE8A"/>
    </a:folHlink>
  </a:clrScheme>
  <a:fontScheme name="Title &amp; Bullets light">
    <a:majorFont>
      <a:latin typeface="Arial"/>
      <a:ea typeface="ヒラギノ角ゴ ProN W6"/>
      <a:cs typeface="ヒラギノ角ゴ ProN W6"/>
    </a:majorFont>
    <a:minorFont>
      <a:latin typeface="Arial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tory">
    <a:dk1>
      <a:sysClr val="windowText" lastClr="000000"/>
    </a:dk1>
    <a:lt1>
      <a:sysClr val="window" lastClr="FFFFFF"/>
    </a:lt1>
    <a:dk2>
      <a:srgbClr val="212121"/>
    </a:dk2>
    <a:lt2>
      <a:srgbClr val="CDD4D7"/>
    </a:lt2>
    <a:accent1>
      <a:srgbClr val="1D86CD"/>
    </a:accent1>
    <a:accent2>
      <a:srgbClr val="732E9A"/>
    </a:accent2>
    <a:accent3>
      <a:srgbClr val="B50B1B"/>
    </a:accent3>
    <a:accent4>
      <a:srgbClr val="E8950E"/>
    </a:accent4>
    <a:accent5>
      <a:srgbClr val="55992B"/>
    </a:accent5>
    <a:accent6>
      <a:srgbClr val="2C9C89"/>
    </a:accent6>
    <a:hlink>
      <a:srgbClr val="EC4D4D"/>
    </a:hlink>
    <a:folHlink>
      <a:srgbClr val="F8CE8A"/>
    </a:folHlink>
  </a:clrScheme>
  <a:fontScheme name="Title &amp; Bullets light">
    <a:majorFont>
      <a:latin typeface="Arial"/>
      <a:ea typeface="ヒラギノ角ゴ ProN W6"/>
      <a:cs typeface="ヒラギノ角ゴ ProN W6"/>
    </a:majorFont>
    <a:minorFont>
      <a:latin typeface="Arial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tory">
    <a:dk1>
      <a:sysClr val="windowText" lastClr="000000"/>
    </a:dk1>
    <a:lt1>
      <a:sysClr val="window" lastClr="FFFFFF"/>
    </a:lt1>
    <a:dk2>
      <a:srgbClr val="212121"/>
    </a:dk2>
    <a:lt2>
      <a:srgbClr val="CDD4D7"/>
    </a:lt2>
    <a:accent1>
      <a:srgbClr val="1D86CD"/>
    </a:accent1>
    <a:accent2>
      <a:srgbClr val="732E9A"/>
    </a:accent2>
    <a:accent3>
      <a:srgbClr val="B50B1B"/>
    </a:accent3>
    <a:accent4>
      <a:srgbClr val="E8950E"/>
    </a:accent4>
    <a:accent5>
      <a:srgbClr val="55992B"/>
    </a:accent5>
    <a:accent6>
      <a:srgbClr val="2C9C89"/>
    </a:accent6>
    <a:hlink>
      <a:srgbClr val="EC4D4D"/>
    </a:hlink>
    <a:folHlink>
      <a:srgbClr val="F8CE8A"/>
    </a:folHlink>
  </a:clrScheme>
  <a:fontScheme name="Title &amp; Bullets light">
    <a:majorFont>
      <a:latin typeface="Arial"/>
      <a:ea typeface="ヒラギノ角ゴ ProN W6"/>
      <a:cs typeface="ヒラギノ角ゴ ProN W6"/>
    </a:majorFont>
    <a:minorFont>
      <a:latin typeface="Arial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Pages>0</Pages>
  <Words>2444</Words>
  <Characters>0</Characters>
  <Application>Microsoft Macintosh PowerPoint</Application>
  <PresentationFormat>Custom</PresentationFormat>
  <Lines>0</Lines>
  <Paragraphs>460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Gill Sans</vt:lpstr>
      <vt:lpstr>ヒラギノ角ゴ ProN W3</vt:lpstr>
      <vt:lpstr>Arial</vt:lpstr>
      <vt:lpstr>ヒラギノ角ゴ ProN W6</vt:lpstr>
      <vt:lpstr>Calibri</vt:lpstr>
      <vt:lpstr>ＭＳ Ｐゴシック</vt:lpstr>
      <vt:lpstr>Wingdings</vt:lpstr>
      <vt:lpstr>Corbel</vt:lpstr>
      <vt:lpstr>Consolas</vt:lpstr>
      <vt:lpstr>Title &amp; Subtitle light</vt:lpstr>
      <vt:lpstr>Title &amp; Bullets light</vt:lpstr>
      <vt:lpstr>Spark Streaming  Large-scale near-real-time stream processing </vt:lpstr>
      <vt:lpstr>What is Spark Streaming?</vt:lpstr>
      <vt:lpstr>Motivation</vt:lpstr>
      <vt:lpstr>Need for a framework …</vt:lpstr>
      <vt:lpstr>Requirements</vt:lpstr>
      <vt:lpstr>Case study: Conviva, Inc.</vt:lpstr>
      <vt:lpstr>Case study: XYZ, Inc. </vt:lpstr>
      <vt:lpstr>Requirements</vt:lpstr>
      <vt:lpstr>Stateful Stream Processing</vt:lpstr>
      <vt:lpstr>Existing Streaming Systems</vt:lpstr>
      <vt:lpstr>Requirements</vt:lpstr>
      <vt:lpstr>Spark Streaming</vt:lpstr>
      <vt:lpstr>Discretized Stream Processing </vt:lpstr>
      <vt:lpstr>Discretized Stream Processing </vt:lpstr>
      <vt:lpstr>Example 1 – Get hashtags from Twitter </vt:lpstr>
      <vt:lpstr>Example 1 – Get hashtags from Twitter </vt:lpstr>
      <vt:lpstr>Example 1 – Get hashtags from Twitter  </vt:lpstr>
      <vt:lpstr>Java Example</vt:lpstr>
      <vt:lpstr>Fault-tolerance</vt:lpstr>
      <vt:lpstr>Key concepts</vt:lpstr>
      <vt:lpstr>Example 2 – Count the hashtags</vt:lpstr>
      <vt:lpstr>Example 3 – Count the hashtags over last 10 mins</vt:lpstr>
      <vt:lpstr>Example 3 – Counting the hashtags over last 10 mins</vt:lpstr>
      <vt:lpstr>Smart window-based countByValue</vt:lpstr>
      <vt:lpstr>Smart window-based reduce</vt:lpstr>
      <vt:lpstr>Demo</vt:lpstr>
      <vt:lpstr>Fault-tolerant Stateful Processing</vt:lpstr>
      <vt:lpstr>Fault-tolerant Stateful Processing</vt:lpstr>
      <vt:lpstr>Other Interesting Operations </vt:lpstr>
      <vt:lpstr>Performance</vt:lpstr>
      <vt:lpstr>Comparison with Storm and S4</vt:lpstr>
      <vt:lpstr>Fast Fault Recovery</vt:lpstr>
      <vt:lpstr>Real Applications: Conviva</vt:lpstr>
      <vt:lpstr>Real Applications: Mobile Millennium Project</vt:lpstr>
      <vt:lpstr>Vision - one stack to rule them all</vt:lpstr>
      <vt:lpstr>Spark program vs Spark Streaming program</vt:lpstr>
      <vt:lpstr>Vision - one stack to rule them all</vt:lpstr>
      <vt:lpstr>Vision - one stack to rule them all</vt:lpstr>
      <vt:lpstr>Alpha Release with Spark 0.7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Tathagata Das</cp:lastModifiedBy>
  <cp:revision>237</cp:revision>
  <dcterms:modified xsi:type="dcterms:W3CDTF">2013-02-27T09:54:12Z</dcterms:modified>
</cp:coreProperties>
</file>